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3" r:id="rId4"/>
    <p:sldId id="258" r:id="rId5"/>
    <p:sldId id="259" r:id="rId6"/>
    <p:sldId id="260" r:id="rId7"/>
    <p:sldId id="261" r:id="rId8"/>
    <p:sldId id="262" r:id="rId9"/>
    <p:sldId id="263" r:id="rId10"/>
    <p:sldId id="264" r:id="rId11"/>
    <p:sldId id="265" r:id="rId12"/>
    <p:sldId id="267" r:id="rId13"/>
    <p:sldId id="266" r:id="rId14"/>
    <p:sldId id="268" r:id="rId15"/>
    <p:sldId id="270" r:id="rId16"/>
    <p:sldId id="269" r:id="rId17"/>
    <p:sldId id="271" r:id="rId18"/>
    <p:sldId id="280" r:id="rId19"/>
    <p:sldId id="279" r:id="rId20"/>
    <p:sldId id="281" r:id="rId21"/>
    <p:sldId id="272" r:id="rId22"/>
    <p:sldId id="273" r:id="rId23"/>
    <p:sldId id="274" r:id="rId24"/>
    <p:sldId id="275" r:id="rId25"/>
    <p:sldId id="276" r:id="rId26"/>
    <p:sldId id="277" r:id="rId27"/>
    <p:sldId id="282" r:id="rId28"/>
    <p:sldId id="27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8C79C5D-2A6F-F04D-97DA-BEF2467B64E4}" type="datetimeFigureOut">
              <a:rPr lang="en-US" dirty="0"/>
              <a:pPr/>
              <a:t>6/25/2019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8DFA1846-DA80-1C48-A609-854EA85C59AD}" type="datetimeFigureOut">
              <a:rPr lang="en-US" dirty="0"/>
              <a:pPr/>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BF54567-0DE4-3F47-BF90-CB84690072F9}" type="datetimeFigureOut">
              <a:rPr lang="en-US" dirty="0"/>
              <a:pPr/>
              <a:t>6/25/2019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DFA1846-DA80-1C48-A609-854EA85C59AD}" type="datetimeFigureOut">
              <a:rPr lang="en-US" dirty="0"/>
              <a:pPr/>
              <a:t>6/25/2019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6/25/2019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6/25/2019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6/25/2019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6/25/2019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0DF5E60-9974-AC48-9591-99C2BB44B7CF}" type="datetimeFigureOut">
              <a:rPr lang="en-US" dirty="0"/>
              <a:pPr/>
              <a:t>6/25/2019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6/25/2019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6/25/2019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onyNgcn/meme-classification/blob/master/sernet.ipynb" TargetMode="External"/><Relationship Id="rId2" Type="http://schemas.openxmlformats.org/officeDocument/2006/relationships/hyperlink" Target="https://colab.research.google.com/drive/1YfkNHLj9KDEy-_cUMDQtn_4NCkeDb2tQ" TargetMode="Externa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taki0112/SENet-Tensorflow/blob/master/SE_ResNeXt.py"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D17FD-E374-4616-AF77-900B1F9F6F24}"/>
              </a:ext>
            </a:extLst>
          </p:cNvPr>
          <p:cNvSpPr>
            <a:spLocks noGrp="1"/>
          </p:cNvSpPr>
          <p:nvPr>
            <p:ph type="ctrTitle"/>
          </p:nvPr>
        </p:nvSpPr>
        <p:spPr>
          <a:xfrm>
            <a:off x="0" y="1449147"/>
            <a:ext cx="12192000" cy="2971051"/>
          </a:xfrm>
        </p:spPr>
        <p:txBody>
          <a:bodyPr/>
          <a:lstStyle/>
          <a:p>
            <a:r>
              <a:rPr lang="zh-CN" altLang="en-US" dirty="0"/>
              <a:t>基于</a:t>
            </a:r>
            <a:r>
              <a:rPr lang="en-US" altLang="zh-CN" dirty="0" err="1"/>
              <a:t>ResNeXt</a:t>
            </a:r>
            <a:r>
              <a:rPr lang="zh-CN" altLang="en-US" dirty="0"/>
              <a:t>网络结构的表情包分类器</a:t>
            </a:r>
          </a:p>
        </p:txBody>
      </p:sp>
      <p:sp>
        <p:nvSpPr>
          <p:cNvPr id="3" name="副标题 2">
            <a:extLst>
              <a:ext uri="{FF2B5EF4-FFF2-40B4-BE49-F238E27FC236}">
                <a16:creationId xmlns:a16="http://schemas.microsoft.com/office/drawing/2014/main" id="{8DAD5923-1C82-4818-A3FC-0DDE8E29FC58}"/>
              </a:ext>
            </a:extLst>
          </p:cNvPr>
          <p:cNvSpPr>
            <a:spLocks noGrp="1"/>
          </p:cNvSpPr>
          <p:nvPr>
            <p:ph type="subTitle" idx="1"/>
          </p:nvPr>
        </p:nvSpPr>
        <p:spPr/>
        <p:txBody>
          <a:bodyPr>
            <a:normAutofit fontScale="92500"/>
          </a:bodyPr>
          <a:lstStyle/>
          <a:p>
            <a:r>
              <a:rPr lang="en-US" altLang="zh-CN" dirty="0"/>
              <a:t>							2019-06    </a:t>
            </a:r>
            <a:r>
              <a:rPr lang="zh-CN" altLang="en-US" dirty="0"/>
              <a:t>汇报人：吴俊鸿     （</a:t>
            </a:r>
            <a:r>
              <a:rPr lang="en-US" altLang="zh-CN" dirty="0"/>
              <a:t>2016</a:t>
            </a:r>
            <a:r>
              <a:rPr lang="zh-CN" altLang="en-US" dirty="0"/>
              <a:t>机器人</a:t>
            </a:r>
            <a:r>
              <a:rPr lang="en-US" altLang="zh-CN" dirty="0"/>
              <a:t>4</a:t>
            </a:r>
            <a:r>
              <a:rPr lang="zh-CN" altLang="en-US" dirty="0"/>
              <a:t>班，学号：</a:t>
            </a:r>
            <a:r>
              <a:rPr lang="en-US" altLang="zh-CN" dirty="0"/>
              <a:t>201641404313 </a:t>
            </a:r>
            <a:r>
              <a:rPr lang="zh-CN" altLang="en-US" dirty="0"/>
              <a:t>）</a:t>
            </a:r>
          </a:p>
        </p:txBody>
      </p:sp>
    </p:spTree>
    <p:extLst>
      <p:ext uri="{BB962C8B-B14F-4D97-AF65-F5344CB8AC3E}">
        <p14:creationId xmlns:p14="http://schemas.microsoft.com/office/powerpoint/2010/main" val="2040463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E213E-69EA-487D-9041-4DF06F20D10E}"/>
              </a:ext>
            </a:extLst>
          </p:cNvPr>
          <p:cNvSpPr>
            <a:spLocks noGrp="1"/>
          </p:cNvSpPr>
          <p:nvPr>
            <p:ph type="title"/>
          </p:nvPr>
        </p:nvSpPr>
        <p:spPr>
          <a:xfrm>
            <a:off x="268462" y="-156494"/>
            <a:ext cx="10571998" cy="970450"/>
          </a:xfrm>
        </p:spPr>
        <p:txBody>
          <a:bodyPr/>
          <a:lstStyle/>
          <a:p>
            <a:r>
              <a:rPr lang="en-US" altLang="zh-CN" dirty="0" err="1"/>
              <a:t>ResNeXt</a:t>
            </a:r>
            <a:r>
              <a:rPr lang="zh-CN" altLang="en-US" dirty="0"/>
              <a:t>网络介绍</a:t>
            </a:r>
          </a:p>
        </p:txBody>
      </p:sp>
      <p:sp>
        <p:nvSpPr>
          <p:cNvPr id="4" name="矩形 3">
            <a:extLst>
              <a:ext uri="{FF2B5EF4-FFF2-40B4-BE49-F238E27FC236}">
                <a16:creationId xmlns:a16="http://schemas.microsoft.com/office/drawing/2014/main" id="{79D58CA4-AAAE-4DA9-A8EE-4B64BCB19529}"/>
              </a:ext>
            </a:extLst>
          </p:cNvPr>
          <p:cNvSpPr/>
          <p:nvPr/>
        </p:nvSpPr>
        <p:spPr>
          <a:xfrm>
            <a:off x="429088" y="813956"/>
            <a:ext cx="4373732" cy="923330"/>
          </a:xfrm>
          <a:prstGeom prst="rect">
            <a:avLst/>
          </a:prstGeom>
        </p:spPr>
        <p:txBody>
          <a:bodyPr wrap="square">
            <a:spAutoFit/>
          </a:bodyPr>
          <a:lstStyle/>
          <a:p>
            <a:r>
              <a:rPr lang="en-US" altLang="zh-CN" dirty="0"/>
              <a:t>Aggregated Residual Transformations for Deep Neural Networks</a:t>
            </a:r>
            <a:r>
              <a:rPr lang="zh-CN" altLang="en-US" dirty="0"/>
              <a:t>（</a:t>
            </a:r>
            <a:r>
              <a:rPr lang="en-US" altLang="zh-CN" dirty="0"/>
              <a:t>https://arxiv.org/abs/1611.05431</a:t>
            </a:r>
            <a:r>
              <a:rPr lang="zh-CN" altLang="en-US" dirty="0"/>
              <a:t>）</a:t>
            </a:r>
          </a:p>
        </p:txBody>
      </p:sp>
      <p:pic>
        <p:nvPicPr>
          <p:cNvPr id="5" name="图片 4">
            <a:extLst>
              <a:ext uri="{FF2B5EF4-FFF2-40B4-BE49-F238E27FC236}">
                <a16:creationId xmlns:a16="http://schemas.microsoft.com/office/drawing/2014/main" id="{099DAD43-B4F1-4FBE-AB52-41D0D28DC1F9}"/>
              </a:ext>
            </a:extLst>
          </p:cNvPr>
          <p:cNvPicPr>
            <a:picLocks noChangeAspect="1"/>
          </p:cNvPicPr>
          <p:nvPr/>
        </p:nvPicPr>
        <p:blipFill>
          <a:blip r:embed="rId2"/>
          <a:stretch>
            <a:fillRect/>
          </a:stretch>
        </p:blipFill>
        <p:spPr>
          <a:xfrm>
            <a:off x="0" y="2514188"/>
            <a:ext cx="7037895" cy="3167521"/>
          </a:xfrm>
          <a:prstGeom prst="rect">
            <a:avLst/>
          </a:prstGeom>
        </p:spPr>
      </p:pic>
      <p:pic>
        <p:nvPicPr>
          <p:cNvPr id="3" name="图片 2">
            <a:extLst>
              <a:ext uri="{FF2B5EF4-FFF2-40B4-BE49-F238E27FC236}">
                <a16:creationId xmlns:a16="http://schemas.microsoft.com/office/drawing/2014/main" id="{C454362C-1DB0-42D2-A352-8CBE1B73368A}"/>
              </a:ext>
            </a:extLst>
          </p:cNvPr>
          <p:cNvPicPr>
            <a:picLocks noChangeAspect="1"/>
          </p:cNvPicPr>
          <p:nvPr/>
        </p:nvPicPr>
        <p:blipFill>
          <a:blip r:embed="rId3"/>
          <a:stretch>
            <a:fillRect/>
          </a:stretch>
        </p:blipFill>
        <p:spPr>
          <a:xfrm>
            <a:off x="6865158" y="0"/>
            <a:ext cx="5326842" cy="6751905"/>
          </a:xfrm>
          <a:prstGeom prst="rect">
            <a:avLst/>
          </a:prstGeom>
        </p:spPr>
      </p:pic>
    </p:spTree>
    <p:extLst>
      <p:ext uri="{BB962C8B-B14F-4D97-AF65-F5344CB8AC3E}">
        <p14:creationId xmlns:p14="http://schemas.microsoft.com/office/powerpoint/2010/main" val="387726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E213E-69EA-487D-9041-4DF06F20D10E}"/>
              </a:ext>
            </a:extLst>
          </p:cNvPr>
          <p:cNvSpPr>
            <a:spLocks noGrp="1"/>
          </p:cNvSpPr>
          <p:nvPr>
            <p:ph type="title"/>
          </p:nvPr>
        </p:nvSpPr>
        <p:spPr>
          <a:xfrm>
            <a:off x="392750" y="-97655"/>
            <a:ext cx="10571998" cy="970450"/>
          </a:xfrm>
        </p:spPr>
        <p:txBody>
          <a:bodyPr/>
          <a:lstStyle/>
          <a:p>
            <a:r>
              <a:rPr lang="en-US" altLang="zh-CN" dirty="0" err="1"/>
              <a:t>ResNeXt</a:t>
            </a:r>
            <a:r>
              <a:rPr lang="zh-CN" altLang="en-US" dirty="0"/>
              <a:t>网络介绍</a:t>
            </a:r>
          </a:p>
        </p:txBody>
      </p:sp>
      <p:pic>
        <p:nvPicPr>
          <p:cNvPr id="4" name="图片 3">
            <a:extLst>
              <a:ext uri="{FF2B5EF4-FFF2-40B4-BE49-F238E27FC236}">
                <a16:creationId xmlns:a16="http://schemas.microsoft.com/office/drawing/2014/main" id="{AFA1FDB8-FEAB-4174-B235-A13B5288BC3A}"/>
              </a:ext>
            </a:extLst>
          </p:cNvPr>
          <p:cNvPicPr>
            <a:picLocks noChangeAspect="1"/>
          </p:cNvPicPr>
          <p:nvPr/>
        </p:nvPicPr>
        <p:blipFill rotWithShape="1">
          <a:blip r:embed="rId2"/>
          <a:srcRect l="75214" t="4693" r="4441" b="24598"/>
          <a:stretch/>
        </p:blipFill>
        <p:spPr>
          <a:xfrm>
            <a:off x="3863265" y="1991850"/>
            <a:ext cx="3630968" cy="4722672"/>
          </a:xfrm>
          <a:prstGeom prst="rect">
            <a:avLst/>
          </a:prstGeom>
        </p:spPr>
      </p:pic>
      <p:sp>
        <p:nvSpPr>
          <p:cNvPr id="5" name="文本框 4">
            <a:extLst>
              <a:ext uri="{FF2B5EF4-FFF2-40B4-BE49-F238E27FC236}">
                <a16:creationId xmlns:a16="http://schemas.microsoft.com/office/drawing/2014/main" id="{78BE9AE1-19B4-43A2-A8BF-E7201A2D02DA}"/>
              </a:ext>
            </a:extLst>
          </p:cNvPr>
          <p:cNvSpPr txBox="1"/>
          <p:nvPr/>
        </p:nvSpPr>
        <p:spPr>
          <a:xfrm>
            <a:off x="668714" y="872795"/>
            <a:ext cx="10216066" cy="830997"/>
          </a:xfrm>
          <a:prstGeom prst="rect">
            <a:avLst/>
          </a:prstGeom>
          <a:noFill/>
        </p:spPr>
        <p:txBody>
          <a:bodyPr wrap="square" rtlCol="0">
            <a:spAutoFit/>
          </a:bodyPr>
          <a:lstStyle/>
          <a:p>
            <a:r>
              <a:rPr lang="en-US" altLang="zh-CN" sz="2400" dirty="0"/>
              <a:t>Aggregated Residual Transformations for Deep Neural Networks</a:t>
            </a:r>
            <a:r>
              <a:rPr lang="zh-CN" altLang="en-US" sz="2400" dirty="0"/>
              <a:t>（</a:t>
            </a:r>
            <a:r>
              <a:rPr lang="en-US" altLang="zh-CN" sz="2400" dirty="0"/>
              <a:t>https://arxiv.org/abs/1611.05431</a:t>
            </a:r>
            <a:r>
              <a:rPr lang="zh-CN" altLang="en-US" sz="2400" dirty="0"/>
              <a:t>）</a:t>
            </a:r>
          </a:p>
        </p:txBody>
      </p:sp>
      <p:pic>
        <p:nvPicPr>
          <p:cNvPr id="7" name="图片 6">
            <a:extLst>
              <a:ext uri="{FF2B5EF4-FFF2-40B4-BE49-F238E27FC236}">
                <a16:creationId xmlns:a16="http://schemas.microsoft.com/office/drawing/2014/main" id="{51607D3B-D109-4A32-B676-58CB3D9EDC98}"/>
              </a:ext>
            </a:extLst>
          </p:cNvPr>
          <p:cNvPicPr>
            <a:picLocks noChangeAspect="1"/>
          </p:cNvPicPr>
          <p:nvPr/>
        </p:nvPicPr>
        <p:blipFill rotWithShape="1">
          <a:blip r:embed="rId3"/>
          <a:srcRect l="7551"/>
          <a:stretch/>
        </p:blipFill>
        <p:spPr>
          <a:xfrm>
            <a:off x="105461" y="2173357"/>
            <a:ext cx="11981078" cy="4359657"/>
          </a:xfrm>
          <a:prstGeom prst="rect">
            <a:avLst/>
          </a:prstGeom>
        </p:spPr>
      </p:pic>
    </p:spTree>
    <p:extLst>
      <p:ext uri="{BB962C8B-B14F-4D97-AF65-F5344CB8AC3E}">
        <p14:creationId xmlns:p14="http://schemas.microsoft.com/office/powerpoint/2010/main" val="61227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15512-DC86-4E68-A695-4C1F3E0B34C2}"/>
              </a:ext>
            </a:extLst>
          </p:cNvPr>
          <p:cNvSpPr>
            <a:spLocks noGrp="1"/>
          </p:cNvSpPr>
          <p:nvPr>
            <p:ph type="title"/>
          </p:nvPr>
        </p:nvSpPr>
        <p:spPr>
          <a:xfrm>
            <a:off x="374994" y="74325"/>
            <a:ext cx="10571998" cy="970450"/>
          </a:xfrm>
        </p:spPr>
        <p:txBody>
          <a:bodyPr/>
          <a:lstStyle/>
          <a:p>
            <a:r>
              <a:rPr lang="zh-CN" altLang="en-US" dirty="0"/>
              <a:t>训练过程</a:t>
            </a:r>
          </a:p>
        </p:txBody>
      </p:sp>
      <p:sp>
        <p:nvSpPr>
          <p:cNvPr id="4" name="文本框 3">
            <a:extLst>
              <a:ext uri="{FF2B5EF4-FFF2-40B4-BE49-F238E27FC236}">
                <a16:creationId xmlns:a16="http://schemas.microsoft.com/office/drawing/2014/main" id="{F3ACF04E-DA08-4336-9E55-600A900E8B82}"/>
              </a:ext>
            </a:extLst>
          </p:cNvPr>
          <p:cNvSpPr txBox="1"/>
          <p:nvPr/>
        </p:nvSpPr>
        <p:spPr>
          <a:xfrm>
            <a:off x="286217" y="2095130"/>
            <a:ext cx="11442012" cy="1754326"/>
          </a:xfrm>
          <a:prstGeom prst="rect">
            <a:avLst/>
          </a:prstGeom>
          <a:noFill/>
        </p:spPr>
        <p:txBody>
          <a:bodyPr wrap="square" rtlCol="0">
            <a:spAutoFit/>
          </a:bodyPr>
          <a:lstStyle/>
          <a:p>
            <a:r>
              <a:rPr lang="zh-CN" altLang="en-US" dirty="0"/>
              <a:t>整个模型都是在</a:t>
            </a:r>
            <a:r>
              <a:rPr lang="en-US" altLang="zh-CN" dirty="0" err="1"/>
              <a:t>Colab</a:t>
            </a:r>
            <a:r>
              <a:rPr lang="zh-CN" altLang="en-US" dirty="0"/>
              <a:t>进行训练的，由于该模型需要的显存在</a:t>
            </a:r>
            <a:r>
              <a:rPr lang="en-US" altLang="zh-CN" dirty="0"/>
              <a:t>14G+</a:t>
            </a:r>
            <a:r>
              <a:rPr lang="zh-CN" altLang="en-US" dirty="0"/>
              <a:t>，我的笔记本电脑不足以完成训练，详细的训练过程可以看下面的网址：</a:t>
            </a:r>
            <a:endParaRPr lang="en-US" altLang="zh-CN" dirty="0">
              <a:hlinkClick r:id="rId2"/>
            </a:endParaRPr>
          </a:p>
          <a:p>
            <a:r>
              <a:rPr lang="zh-CN" altLang="en-US" dirty="0">
                <a:hlinkClick r:id="rId2"/>
              </a:rPr>
              <a:t>https://colab.research.google.com/drive/1YfkNHLj9KDEy-_cUMDQtn_4NCkeDb2tQ</a:t>
            </a:r>
            <a:endParaRPr lang="en-US" altLang="zh-CN" dirty="0"/>
          </a:p>
          <a:p>
            <a:r>
              <a:rPr lang="en-US" altLang="zh-CN" dirty="0" err="1"/>
              <a:t>Colab</a:t>
            </a:r>
            <a:r>
              <a:rPr lang="zh-CN" altLang="en-US" dirty="0"/>
              <a:t>可能会抽到</a:t>
            </a:r>
            <a:r>
              <a:rPr lang="en-US" altLang="zh-CN" dirty="0"/>
              <a:t>K80</a:t>
            </a:r>
            <a:r>
              <a:rPr lang="zh-CN" altLang="en-US" dirty="0"/>
              <a:t>的显卡，只有</a:t>
            </a:r>
            <a:r>
              <a:rPr lang="en-US" altLang="zh-CN" dirty="0"/>
              <a:t>11G</a:t>
            </a:r>
            <a:r>
              <a:rPr lang="zh-CN" altLang="en-US" dirty="0"/>
              <a:t>不够用，下面是</a:t>
            </a:r>
            <a:r>
              <a:rPr lang="en-US" altLang="zh-CN" dirty="0" err="1"/>
              <a:t>Colab</a:t>
            </a:r>
            <a:r>
              <a:rPr lang="zh-CN" altLang="en-US" dirty="0"/>
              <a:t>上面</a:t>
            </a:r>
            <a:r>
              <a:rPr lang="en-US" altLang="zh-CN" dirty="0"/>
              <a:t>T4</a:t>
            </a:r>
            <a:r>
              <a:rPr lang="zh-CN" altLang="en-US" dirty="0"/>
              <a:t>显卡的截图</a:t>
            </a:r>
            <a:endParaRPr lang="en-US" altLang="zh-CN" dirty="0"/>
          </a:p>
          <a:p>
            <a:r>
              <a:rPr lang="zh-CN" altLang="en-US" dirty="0"/>
              <a:t>我同时把该页面保存到</a:t>
            </a:r>
            <a:r>
              <a:rPr lang="en-US" altLang="zh-CN" dirty="0" err="1"/>
              <a:t>github</a:t>
            </a:r>
            <a:r>
              <a:rPr lang="zh-CN" altLang="en-US" dirty="0"/>
              <a:t>上，地址是：</a:t>
            </a:r>
            <a:endParaRPr lang="en-US" altLang="zh-CN" dirty="0"/>
          </a:p>
          <a:p>
            <a:r>
              <a:rPr lang="en-US" altLang="zh-CN" dirty="0">
                <a:hlinkClick r:id="rId3"/>
              </a:rPr>
              <a:t>https://github.com/TonyNgcn/meme-classification/blob/master/sernet.ipynb</a:t>
            </a:r>
            <a:endParaRPr lang="zh-CN" altLang="en-US" dirty="0"/>
          </a:p>
        </p:txBody>
      </p:sp>
      <p:pic>
        <p:nvPicPr>
          <p:cNvPr id="3" name="图片 2">
            <a:extLst>
              <a:ext uri="{FF2B5EF4-FFF2-40B4-BE49-F238E27FC236}">
                <a16:creationId xmlns:a16="http://schemas.microsoft.com/office/drawing/2014/main" id="{B2F5E7A3-91A1-4381-B0FB-58BDA4F5A818}"/>
              </a:ext>
            </a:extLst>
          </p:cNvPr>
          <p:cNvPicPr>
            <a:picLocks noChangeAspect="1"/>
          </p:cNvPicPr>
          <p:nvPr/>
        </p:nvPicPr>
        <p:blipFill>
          <a:blip r:embed="rId4"/>
          <a:stretch>
            <a:fillRect/>
          </a:stretch>
        </p:blipFill>
        <p:spPr>
          <a:xfrm>
            <a:off x="6338657" y="3795946"/>
            <a:ext cx="5853344" cy="2987729"/>
          </a:xfrm>
          <a:prstGeom prst="rect">
            <a:avLst/>
          </a:prstGeom>
        </p:spPr>
      </p:pic>
    </p:spTree>
    <p:extLst>
      <p:ext uri="{BB962C8B-B14F-4D97-AF65-F5344CB8AC3E}">
        <p14:creationId xmlns:p14="http://schemas.microsoft.com/office/powerpoint/2010/main" val="25037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15512-DC86-4E68-A695-4C1F3E0B34C2}"/>
              </a:ext>
            </a:extLst>
          </p:cNvPr>
          <p:cNvSpPr>
            <a:spLocks noGrp="1"/>
          </p:cNvSpPr>
          <p:nvPr>
            <p:ph type="title"/>
          </p:nvPr>
        </p:nvSpPr>
        <p:spPr>
          <a:xfrm>
            <a:off x="374994" y="74325"/>
            <a:ext cx="10571998" cy="970450"/>
          </a:xfrm>
        </p:spPr>
        <p:txBody>
          <a:bodyPr/>
          <a:lstStyle/>
          <a:p>
            <a:r>
              <a:rPr lang="zh-CN" altLang="en-US" dirty="0"/>
              <a:t>训练过程</a:t>
            </a:r>
          </a:p>
        </p:txBody>
      </p:sp>
      <p:sp>
        <p:nvSpPr>
          <p:cNvPr id="5" name="文本框 4">
            <a:extLst>
              <a:ext uri="{FF2B5EF4-FFF2-40B4-BE49-F238E27FC236}">
                <a16:creationId xmlns:a16="http://schemas.microsoft.com/office/drawing/2014/main" id="{C2612B1C-2AB0-46C4-B7E0-283DC32C98F3}"/>
              </a:ext>
            </a:extLst>
          </p:cNvPr>
          <p:cNvSpPr txBox="1"/>
          <p:nvPr/>
        </p:nvSpPr>
        <p:spPr>
          <a:xfrm>
            <a:off x="639192" y="2272683"/>
            <a:ext cx="10571998" cy="1200329"/>
          </a:xfrm>
          <a:prstGeom prst="rect">
            <a:avLst/>
          </a:prstGeom>
          <a:noFill/>
        </p:spPr>
        <p:txBody>
          <a:bodyPr wrap="square" rtlCol="0">
            <a:spAutoFit/>
          </a:bodyPr>
          <a:lstStyle/>
          <a:p>
            <a:r>
              <a:rPr lang="zh-CN" altLang="en-US" dirty="0"/>
              <a:t>首先，我使用这份代码去训练原始的</a:t>
            </a:r>
            <a:r>
              <a:rPr lang="en-US" altLang="zh-CN" dirty="0"/>
              <a:t>Cifar-10</a:t>
            </a:r>
            <a:r>
              <a:rPr lang="zh-CN" altLang="en-US" dirty="0"/>
              <a:t>数据集（代码本身就是针对这个数据集写的，代码下载地址：</a:t>
            </a:r>
            <a:r>
              <a:rPr lang="en-US" altLang="zh-CN" dirty="0">
                <a:hlinkClick r:id="rId2"/>
              </a:rPr>
              <a:t>https://github.com/taki0112/SENet-Tensorflow/blob/master/SE_ResNeXt.py</a:t>
            </a:r>
            <a:r>
              <a:rPr lang="en-US" altLang="zh-CN" dirty="0"/>
              <a:t> </a:t>
            </a:r>
            <a:r>
              <a:rPr lang="zh-CN" altLang="en-US" dirty="0"/>
              <a:t>）</a:t>
            </a:r>
            <a:endParaRPr lang="en-US" altLang="zh-CN" dirty="0"/>
          </a:p>
          <a:p>
            <a:endParaRPr lang="en-US" altLang="zh-CN" dirty="0"/>
          </a:p>
          <a:p>
            <a:r>
              <a:rPr lang="zh-CN" altLang="zh-CN" dirty="0"/>
              <a:t>经过</a:t>
            </a:r>
            <a:r>
              <a:rPr lang="en-US" altLang="zh-CN" dirty="0"/>
              <a:t>100</a:t>
            </a:r>
            <a:r>
              <a:rPr lang="zh-CN" altLang="zh-CN" dirty="0"/>
              <a:t>次迭代，</a:t>
            </a:r>
            <a:r>
              <a:rPr lang="en-US" altLang="zh-CN" dirty="0" err="1"/>
              <a:t>ResNeXt</a:t>
            </a:r>
            <a:r>
              <a:rPr lang="zh-CN" altLang="zh-CN" dirty="0"/>
              <a:t>网络结构在</a:t>
            </a:r>
            <a:r>
              <a:rPr lang="en-US" altLang="zh-CN" dirty="0"/>
              <a:t>cifar-10</a:t>
            </a:r>
            <a:r>
              <a:rPr lang="zh-CN" altLang="zh-CN" dirty="0"/>
              <a:t>训练集上的准确率是</a:t>
            </a:r>
            <a:r>
              <a:rPr lang="en-US" altLang="zh-CN" dirty="0"/>
              <a:t>100%</a:t>
            </a:r>
            <a:r>
              <a:rPr lang="zh-CN" altLang="zh-CN" dirty="0"/>
              <a:t>，测试集为</a:t>
            </a:r>
            <a:r>
              <a:rPr lang="en-US" altLang="zh-CN" dirty="0"/>
              <a:t>94.57%</a:t>
            </a:r>
            <a:endParaRPr lang="zh-CN" altLang="en-US" dirty="0"/>
          </a:p>
        </p:txBody>
      </p:sp>
      <p:pic>
        <p:nvPicPr>
          <p:cNvPr id="3" name="图片 2">
            <a:extLst>
              <a:ext uri="{FF2B5EF4-FFF2-40B4-BE49-F238E27FC236}">
                <a16:creationId xmlns:a16="http://schemas.microsoft.com/office/drawing/2014/main" id="{1B7EA360-0A88-4612-932F-28A4CA662A54}"/>
              </a:ext>
            </a:extLst>
          </p:cNvPr>
          <p:cNvPicPr>
            <a:picLocks noChangeAspect="1"/>
          </p:cNvPicPr>
          <p:nvPr/>
        </p:nvPicPr>
        <p:blipFill>
          <a:blip r:embed="rId3"/>
          <a:stretch>
            <a:fillRect/>
          </a:stretch>
        </p:blipFill>
        <p:spPr>
          <a:xfrm>
            <a:off x="639192" y="3654791"/>
            <a:ext cx="10502284" cy="2847634"/>
          </a:xfrm>
          <a:prstGeom prst="rect">
            <a:avLst/>
          </a:prstGeom>
        </p:spPr>
      </p:pic>
    </p:spTree>
    <p:extLst>
      <p:ext uri="{BB962C8B-B14F-4D97-AF65-F5344CB8AC3E}">
        <p14:creationId xmlns:p14="http://schemas.microsoft.com/office/powerpoint/2010/main" val="3145161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5215E-27C9-4C70-97BA-F6A6C8F67622}"/>
              </a:ext>
            </a:extLst>
          </p:cNvPr>
          <p:cNvSpPr>
            <a:spLocks noGrp="1"/>
          </p:cNvSpPr>
          <p:nvPr>
            <p:ph type="title"/>
          </p:nvPr>
        </p:nvSpPr>
        <p:spPr/>
        <p:txBody>
          <a:bodyPr/>
          <a:lstStyle/>
          <a:p>
            <a:r>
              <a:rPr lang="zh-CN" altLang="en-US" dirty="0"/>
              <a:t>训练过程</a:t>
            </a:r>
          </a:p>
        </p:txBody>
      </p:sp>
      <p:sp>
        <p:nvSpPr>
          <p:cNvPr id="3" name="文本框 2">
            <a:extLst>
              <a:ext uri="{FF2B5EF4-FFF2-40B4-BE49-F238E27FC236}">
                <a16:creationId xmlns:a16="http://schemas.microsoft.com/office/drawing/2014/main" id="{50FDFF93-3EB8-4083-BE87-89098831B76C}"/>
              </a:ext>
            </a:extLst>
          </p:cNvPr>
          <p:cNvSpPr txBox="1"/>
          <p:nvPr/>
        </p:nvSpPr>
        <p:spPr>
          <a:xfrm>
            <a:off x="905522" y="2299317"/>
            <a:ext cx="9978501" cy="646331"/>
          </a:xfrm>
          <a:prstGeom prst="rect">
            <a:avLst/>
          </a:prstGeom>
          <a:noFill/>
        </p:spPr>
        <p:txBody>
          <a:bodyPr wrap="square" rtlCol="0">
            <a:spAutoFit/>
          </a:bodyPr>
          <a:lstStyle/>
          <a:p>
            <a:r>
              <a:rPr lang="zh-CN" altLang="en-US" dirty="0"/>
              <a:t>接下来就是我自己的表情包分类器了，首先把图片下载下来并解压。</a:t>
            </a:r>
            <a:endParaRPr lang="en-US" altLang="zh-CN" dirty="0"/>
          </a:p>
          <a:p>
            <a:endParaRPr lang="zh-CN" altLang="en-US" dirty="0"/>
          </a:p>
        </p:txBody>
      </p:sp>
      <p:pic>
        <p:nvPicPr>
          <p:cNvPr id="4" name="图片 3">
            <a:extLst>
              <a:ext uri="{FF2B5EF4-FFF2-40B4-BE49-F238E27FC236}">
                <a16:creationId xmlns:a16="http://schemas.microsoft.com/office/drawing/2014/main" id="{E7328973-8AC4-46E0-9C8A-395D0E1F336B}"/>
              </a:ext>
            </a:extLst>
          </p:cNvPr>
          <p:cNvPicPr>
            <a:picLocks noChangeAspect="1"/>
          </p:cNvPicPr>
          <p:nvPr/>
        </p:nvPicPr>
        <p:blipFill>
          <a:blip r:embed="rId2"/>
          <a:stretch>
            <a:fillRect/>
          </a:stretch>
        </p:blipFill>
        <p:spPr>
          <a:xfrm>
            <a:off x="810000" y="2678084"/>
            <a:ext cx="8884416" cy="4129153"/>
          </a:xfrm>
          <a:prstGeom prst="rect">
            <a:avLst/>
          </a:prstGeom>
        </p:spPr>
      </p:pic>
    </p:spTree>
    <p:extLst>
      <p:ext uri="{BB962C8B-B14F-4D97-AF65-F5344CB8AC3E}">
        <p14:creationId xmlns:p14="http://schemas.microsoft.com/office/powerpoint/2010/main" val="275243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1F67B-EF6F-46BF-9F91-D7B874EC6D94}"/>
              </a:ext>
            </a:extLst>
          </p:cNvPr>
          <p:cNvSpPr>
            <a:spLocks noGrp="1"/>
          </p:cNvSpPr>
          <p:nvPr>
            <p:ph type="title"/>
          </p:nvPr>
        </p:nvSpPr>
        <p:spPr/>
        <p:txBody>
          <a:bodyPr/>
          <a:lstStyle/>
          <a:p>
            <a:r>
              <a:rPr lang="zh-CN" altLang="en-US" dirty="0"/>
              <a:t>训练过程</a:t>
            </a:r>
          </a:p>
        </p:txBody>
      </p:sp>
      <p:sp>
        <p:nvSpPr>
          <p:cNvPr id="3" name="文本框 2">
            <a:extLst>
              <a:ext uri="{FF2B5EF4-FFF2-40B4-BE49-F238E27FC236}">
                <a16:creationId xmlns:a16="http://schemas.microsoft.com/office/drawing/2014/main" id="{9D843C27-928D-41B0-B49F-4D38C127F1D0}"/>
              </a:ext>
            </a:extLst>
          </p:cNvPr>
          <p:cNvSpPr txBox="1"/>
          <p:nvPr/>
        </p:nvSpPr>
        <p:spPr>
          <a:xfrm>
            <a:off x="499282" y="2414725"/>
            <a:ext cx="8724617" cy="1477328"/>
          </a:xfrm>
          <a:prstGeom prst="rect">
            <a:avLst/>
          </a:prstGeom>
          <a:noFill/>
        </p:spPr>
        <p:txBody>
          <a:bodyPr wrap="square" rtlCol="0">
            <a:spAutoFit/>
          </a:bodyPr>
          <a:lstStyle/>
          <a:p>
            <a:r>
              <a:rPr lang="zh-CN" altLang="en-US" dirty="0"/>
              <a:t>针对数据集的修改，修改了部分代码，然后运行。</a:t>
            </a:r>
            <a:endParaRPr lang="en-US" altLang="zh-CN" dirty="0"/>
          </a:p>
          <a:p>
            <a:r>
              <a:rPr lang="zh-CN" altLang="en-US" dirty="0"/>
              <a:t>在</a:t>
            </a:r>
            <a:r>
              <a:rPr lang="en-US" altLang="zh-CN" dirty="0"/>
              <a:t>100</a:t>
            </a:r>
            <a:r>
              <a:rPr lang="zh-CN" altLang="en-US" dirty="0"/>
              <a:t>个</a:t>
            </a:r>
            <a:r>
              <a:rPr lang="en-US" altLang="zh-CN" dirty="0"/>
              <a:t>epoch</a:t>
            </a:r>
            <a:r>
              <a:rPr lang="zh-CN" altLang="en-US" dirty="0"/>
              <a:t>后，得出了训练集上的准确率是</a:t>
            </a:r>
            <a:r>
              <a:rPr lang="en-US" altLang="zh-CN" dirty="0"/>
              <a:t>100%</a:t>
            </a:r>
            <a:r>
              <a:rPr lang="zh-CN" altLang="en-US" dirty="0"/>
              <a:t>，测试集为</a:t>
            </a:r>
            <a:r>
              <a:rPr lang="en-US" altLang="zh-CN" dirty="0"/>
              <a:t>97.08%</a:t>
            </a:r>
          </a:p>
          <a:p>
            <a:r>
              <a:rPr lang="zh-CN" altLang="en-US" dirty="0"/>
              <a:t>这个版本为</a:t>
            </a:r>
            <a:r>
              <a:rPr lang="en-US" altLang="zh-CN" dirty="0"/>
              <a:t>v1.3</a:t>
            </a:r>
          </a:p>
          <a:p>
            <a:endParaRPr lang="en-US" altLang="zh-CN" dirty="0"/>
          </a:p>
          <a:p>
            <a:endParaRPr lang="zh-CN" altLang="en-US" dirty="0"/>
          </a:p>
        </p:txBody>
      </p:sp>
      <p:pic>
        <p:nvPicPr>
          <p:cNvPr id="4" name="图片 3">
            <a:extLst>
              <a:ext uri="{FF2B5EF4-FFF2-40B4-BE49-F238E27FC236}">
                <a16:creationId xmlns:a16="http://schemas.microsoft.com/office/drawing/2014/main" id="{9301E589-FF1E-4697-867E-7E01F5DB1063}"/>
              </a:ext>
            </a:extLst>
          </p:cNvPr>
          <p:cNvPicPr>
            <a:picLocks noChangeAspect="1"/>
          </p:cNvPicPr>
          <p:nvPr/>
        </p:nvPicPr>
        <p:blipFill>
          <a:blip r:embed="rId2"/>
          <a:stretch>
            <a:fillRect/>
          </a:stretch>
        </p:blipFill>
        <p:spPr>
          <a:xfrm>
            <a:off x="913167" y="3408460"/>
            <a:ext cx="10678310" cy="2572148"/>
          </a:xfrm>
          <a:prstGeom prst="rect">
            <a:avLst/>
          </a:prstGeom>
        </p:spPr>
      </p:pic>
      <p:pic>
        <p:nvPicPr>
          <p:cNvPr id="5" name="图片 4">
            <a:extLst>
              <a:ext uri="{FF2B5EF4-FFF2-40B4-BE49-F238E27FC236}">
                <a16:creationId xmlns:a16="http://schemas.microsoft.com/office/drawing/2014/main" id="{55D25F85-E240-46C5-BEA8-422777EB89AB}"/>
              </a:ext>
            </a:extLst>
          </p:cNvPr>
          <p:cNvPicPr>
            <a:picLocks noChangeAspect="1"/>
          </p:cNvPicPr>
          <p:nvPr/>
        </p:nvPicPr>
        <p:blipFill>
          <a:blip r:embed="rId3"/>
          <a:stretch>
            <a:fillRect/>
          </a:stretch>
        </p:blipFill>
        <p:spPr>
          <a:xfrm>
            <a:off x="6362328" y="33831"/>
            <a:ext cx="5506005" cy="2572148"/>
          </a:xfrm>
          <a:prstGeom prst="rect">
            <a:avLst/>
          </a:prstGeom>
        </p:spPr>
      </p:pic>
    </p:spTree>
    <p:extLst>
      <p:ext uri="{BB962C8B-B14F-4D97-AF65-F5344CB8AC3E}">
        <p14:creationId xmlns:p14="http://schemas.microsoft.com/office/powerpoint/2010/main" val="967910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1F67B-EF6F-46BF-9F91-D7B874EC6D94}"/>
              </a:ext>
            </a:extLst>
          </p:cNvPr>
          <p:cNvSpPr>
            <a:spLocks noGrp="1"/>
          </p:cNvSpPr>
          <p:nvPr>
            <p:ph type="title"/>
          </p:nvPr>
        </p:nvSpPr>
        <p:spPr/>
        <p:txBody>
          <a:bodyPr/>
          <a:lstStyle/>
          <a:p>
            <a:r>
              <a:rPr lang="zh-CN" altLang="en-US" dirty="0"/>
              <a:t>训练过程</a:t>
            </a:r>
          </a:p>
        </p:txBody>
      </p:sp>
      <p:sp>
        <p:nvSpPr>
          <p:cNvPr id="3" name="文本框 2">
            <a:extLst>
              <a:ext uri="{FF2B5EF4-FFF2-40B4-BE49-F238E27FC236}">
                <a16:creationId xmlns:a16="http://schemas.microsoft.com/office/drawing/2014/main" id="{9D843C27-928D-41B0-B49F-4D38C127F1D0}"/>
              </a:ext>
            </a:extLst>
          </p:cNvPr>
          <p:cNvSpPr txBox="1"/>
          <p:nvPr/>
        </p:nvSpPr>
        <p:spPr>
          <a:xfrm>
            <a:off x="100614" y="2589481"/>
            <a:ext cx="8724617" cy="1477328"/>
          </a:xfrm>
          <a:prstGeom prst="rect">
            <a:avLst/>
          </a:prstGeom>
          <a:noFill/>
        </p:spPr>
        <p:txBody>
          <a:bodyPr wrap="square" rtlCol="0">
            <a:spAutoFit/>
          </a:bodyPr>
          <a:lstStyle/>
          <a:p>
            <a:r>
              <a:rPr lang="zh-CN" altLang="en-US" dirty="0"/>
              <a:t>然后对模型进行了修改，增加了一个</a:t>
            </a:r>
            <a:r>
              <a:rPr lang="en-US" altLang="zh-CN" dirty="0" err="1"/>
              <a:t>residual_layer</a:t>
            </a:r>
            <a:r>
              <a:rPr lang="zh-CN" altLang="en-US" dirty="0"/>
              <a:t>。</a:t>
            </a:r>
            <a:endParaRPr lang="en-US" altLang="zh-CN" dirty="0"/>
          </a:p>
          <a:p>
            <a:r>
              <a:rPr lang="zh-CN" altLang="en-US" dirty="0"/>
              <a:t>在</a:t>
            </a:r>
            <a:r>
              <a:rPr lang="en-US" altLang="zh-CN" dirty="0"/>
              <a:t>100</a:t>
            </a:r>
            <a:r>
              <a:rPr lang="zh-CN" altLang="en-US" dirty="0"/>
              <a:t>个</a:t>
            </a:r>
            <a:r>
              <a:rPr lang="en-US" altLang="zh-CN" dirty="0"/>
              <a:t>epoch</a:t>
            </a:r>
            <a:r>
              <a:rPr lang="zh-CN" altLang="en-US" dirty="0"/>
              <a:t>后，得出了训练集上的准确率是</a:t>
            </a:r>
            <a:r>
              <a:rPr lang="en-US" altLang="zh-CN" dirty="0"/>
              <a:t>100%</a:t>
            </a:r>
            <a:r>
              <a:rPr lang="zh-CN" altLang="en-US" dirty="0"/>
              <a:t>，测试集为</a:t>
            </a:r>
            <a:r>
              <a:rPr lang="en-US" altLang="zh-CN" dirty="0"/>
              <a:t>98.77%</a:t>
            </a:r>
          </a:p>
          <a:p>
            <a:r>
              <a:rPr lang="zh-CN" altLang="en-US" dirty="0"/>
              <a:t>这个版本为</a:t>
            </a:r>
            <a:r>
              <a:rPr lang="en-US" altLang="zh-CN" dirty="0"/>
              <a:t>v1.4</a:t>
            </a:r>
          </a:p>
          <a:p>
            <a:endParaRPr lang="en-US" altLang="zh-CN" dirty="0"/>
          </a:p>
          <a:p>
            <a:endParaRPr lang="zh-CN" altLang="en-US" dirty="0"/>
          </a:p>
        </p:txBody>
      </p:sp>
      <p:pic>
        <p:nvPicPr>
          <p:cNvPr id="5" name="图片 4">
            <a:extLst>
              <a:ext uri="{FF2B5EF4-FFF2-40B4-BE49-F238E27FC236}">
                <a16:creationId xmlns:a16="http://schemas.microsoft.com/office/drawing/2014/main" id="{F26EDAF1-9671-497C-A39A-C9A336D932FA}"/>
              </a:ext>
            </a:extLst>
          </p:cNvPr>
          <p:cNvPicPr>
            <a:picLocks noChangeAspect="1"/>
          </p:cNvPicPr>
          <p:nvPr/>
        </p:nvPicPr>
        <p:blipFill>
          <a:blip r:embed="rId2"/>
          <a:stretch>
            <a:fillRect/>
          </a:stretch>
        </p:blipFill>
        <p:spPr>
          <a:xfrm>
            <a:off x="6486616" y="-22841"/>
            <a:ext cx="5604770" cy="2880957"/>
          </a:xfrm>
          <a:prstGeom prst="rect">
            <a:avLst/>
          </a:prstGeom>
        </p:spPr>
      </p:pic>
      <p:pic>
        <p:nvPicPr>
          <p:cNvPr id="6" name="图片 5">
            <a:extLst>
              <a:ext uri="{FF2B5EF4-FFF2-40B4-BE49-F238E27FC236}">
                <a16:creationId xmlns:a16="http://schemas.microsoft.com/office/drawing/2014/main" id="{C240988E-244F-4415-B8CD-F13626302B08}"/>
              </a:ext>
            </a:extLst>
          </p:cNvPr>
          <p:cNvPicPr>
            <a:picLocks noChangeAspect="1"/>
          </p:cNvPicPr>
          <p:nvPr/>
        </p:nvPicPr>
        <p:blipFill>
          <a:blip r:embed="rId3"/>
          <a:stretch>
            <a:fillRect/>
          </a:stretch>
        </p:blipFill>
        <p:spPr>
          <a:xfrm>
            <a:off x="314630" y="3647125"/>
            <a:ext cx="10959913" cy="2763687"/>
          </a:xfrm>
          <a:prstGeom prst="rect">
            <a:avLst/>
          </a:prstGeom>
        </p:spPr>
      </p:pic>
    </p:spTree>
    <p:extLst>
      <p:ext uri="{BB962C8B-B14F-4D97-AF65-F5344CB8AC3E}">
        <p14:creationId xmlns:p14="http://schemas.microsoft.com/office/powerpoint/2010/main" val="859841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1F67B-EF6F-46BF-9F91-D7B874EC6D94}"/>
              </a:ext>
            </a:extLst>
          </p:cNvPr>
          <p:cNvSpPr>
            <a:spLocks noGrp="1"/>
          </p:cNvSpPr>
          <p:nvPr>
            <p:ph type="title"/>
          </p:nvPr>
        </p:nvSpPr>
        <p:spPr/>
        <p:txBody>
          <a:bodyPr/>
          <a:lstStyle/>
          <a:p>
            <a:r>
              <a:rPr lang="zh-CN" altLang="en-US" dirty="0"/>
              <a:t>训练过程</a:t>
            </a:r>
          </a:p>
        </p:txBody>
      </p:sp>
      <p:sp>
        <p:nvSpPr>
          <p:cNvPr id="3" name="文本框 2">
            <a:extLst>
              <a:ext uri="{FF2B5EF4-FFF2-40B4-BE49-F238E27FC236}">
                <a16:creationId xmlns:a16="http://schemas.microsoft.com/office/drawing/2014/main" id="{9D843C27-928D-41B0-B49F-4D38C127F1D0}"/>
              </a:ext>
            </a:extLst>
          </p:cNvPr>
          <p:cNvSpPr txBox="1"/>
          <p:nvPr/>
        </p:nvSpPr>
        <p:spPr>
          <a:xfrm>
            <a:off x="100614" y="2589481"/>
            <a:ext cx="8724617" cy="1477328"/>
          </a:xfrm>
          <a:prstGeom prst="rect">
            <a:avLst/>
          </a:prstGeom>
          <a:noFill/>
        </p:spPr>
        <p:txBody>
          <a:bodyPr wrap="square" rtlCol="0">
            <a:spAutoFit/>
          </a:bodyPr>
          <a:lstStyle/>
          <a:p>
            <a:r>
              <a:rPr lang="zh-CN" altLang="en-US" dirty="0"/>
              <a:t>最后，在原模型上减少了一个</a:t>
            </a:r>
            <a:r>
              <a:rPr lang="en-US" altLang="zh-CN" dirty="0" err="1"/>
              <a:t>residual_layer</a:t>
            </a:r>
            <a:r>
              <a:rPr lang="zh-CN" altLang="en-US" dirty="0"/>
              <a:t>。</a:t>
            </a:r>
            <a:endParaRPr lang="en-US" altLang="zh-CN" dirty="0"/>
          </a:p>
          <a:p>
            <a:r>
              <a:rPr lang="zh-CN" altLang="en-US" dirty="0"/>
              <a:t>在</a:t>
            </a:r>
            <a:r>
              <a:rPr lang="en-US" altLang="zh-CN" dirty="0"/>
              <a:t>100</a:t>
            </a:r>
            <a:r>
              <a:rPr lang="zh-CN" altLang="en-US" dirty="0"/>
              <a:t>个</a:t>
            </a:r>
            <a:r>
              <a:rPr lang="en-US" altLang="zh-CN" dirty="0"/>
              <a:t>epoch</a:t>
            </a:r>
            <a:r>
              <a:rPr lang="zh-CN" altLang="en-US" dirty="0"/>
              <a:t>后，得出了训练集上的准确率是</a:t>
            </a:r>
            <a:r>
              <a:rPr lang="en-US" altLang="zh-CN" dirty="0"/>
              <a:t>100%</a:t>
            </a:r>
            <a:r>
              <a:rPr lang="zh-CN" altLang="en-US" dirty="0"/>
              <a:t>，测试集为</a:t>
            </a:r>
            <a:r>
              <a:rPr lang="en-US" altLang="zh-CN" dirty="0"/>
              <a:t>98.07%</a:t>
            </a:r>
          </a:p>
          <a:p>
            <a:r>
              <a:rPr lang="zh-CN" altLang="en-US" dirty="0"/>
              <a:t>这个版本为</a:t>
            </a:r>
            <a:r>
              <a:rPr lang="en-US" altLang="zh-CN" dirty="0"/>
              <a:t>v1.5</a:t>
            </a:r>
          </a:p>
          <a:p>
            <a:endParaRPr lang="en-US" altLang="zh-CN" dirty="0"/>
          </a:p>
          <a:p>
            <a:endParaRPr lang="zh-CN" altLang="en-US" dirty="0"/>
          </a:p>
        </p:txBody>
      </p:sp>
      <p:pic>
        <p:nvPicPr>
          <p:cNvPr id="4" name="图片 3">
            <a:extLst>
              <a:ext uri="{FF2B5EF4-FFF2-40B4-BE49-F238E27FC236}">
                <a16:creationId xmlns:a16="http://schemas.microsoft.com/office/drawing/2014/main" id="{FFDF58F6-6B27-4711-A337-A91E557334A0}"/>
              </a:ext>
            </a:extLst>
          </p:cNvPr>
          <p:cNvPicPr>
            <a:picLocks noChangeAspect="1"/>
          </p:cNvPicPr>
          <p:nvPr/>
        </p:nvPicPr>
        <p:blipFill>
          <a:blip r:embed="rId2"/>
          <a:stretch>
            <a:fillRect/>
          </a:stretch>
        </p:blipFill>
        <p:spPr>
          <a:xfrm>
            <a:off x="6057739" y="124752"/>
            <a:ext cx="5806875" cy="2745464"/>
          </a:xfrm>
          <a:prstGeom prst="rect">
            <a:avLst/>
          </a:prstGeom>
        </p:spPr>
      </p:pic>
      <p:pic>
        <p:nvPicPr>
          <p:cNvPr id="7" name="图片 6">
            <a:extLst>
              <a:ext uri="{FF2B5EF4-FFF2-40B4-BE49-F238E27FC236}">
                <a16:creationId xmlns:a16="http://schemas.microsoft.com/office/drawing/2014/main" id="{8B217073-2DC2-413D-8DC7-251EE3D700E8}"/>
              </a:ext>
            </a:extLst>
          </p:cNvPr>
          <p:cNvPicPr>
            <a:picLocks noChangeAspect="1"/>
          </p:cNvPicPr>
          <p:nvPr/>
        </p:nvPicPr>
        <p:blipFill>
          <a:blip r:embed="rId3"/>
          <a:stretch>
            <a:fillRect/>
          </a:stretch>
        </p:blipFill>
        <p:spPr>
          <a:xfrm>
            <a:off x="423677" y="3534353"/>
            <a:ext cx="11440937" cy="2955224"/>
          </a:xfrm>
          <a:prstGeom prst="rect">
            <a:avLst/>
          </a:prstGeom>
        </p:spPr>
      </p:pic>
    </p:spTree>
    <p:extLst>
      <p:ext uri="{BB962C8B-B14F-4D97-AF65-F5344CB8AC3E}">
        <p14:creationId xmlns:p14="http://schemas.microsoft.com/office/powerpoint/2010/main" val="1359951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FE8A1-21DB-431D-AE62-2F3B020DA9C4}"/>
              </a:ext>
            </a:extLst>
          </p:cNvPr>
          <p:cNvSpPr>
            <a:spLocks noGrp="1"/>
          </p:cNvSpPr>
          <p:nvPr>
            <p:ph type="title"/>
          </p:nvPr>
        </p:nvSpPr>
        <p:spPr/>
        <p:txBody>
          <a:bodyPr/>
          <a:lstStyle/>
          <a:p>
            <a:r>
              <a:rPr lang="zh-CN" altLang="en-US" dirty="0"/>
              <a:t>模型预测</a:t>
            </a:r>
          </a:p>
        </p:txBody>
      </p:sp>
      <p:sp>
        <p:nvSpPr>
          <p:cNvPr id="3" name="文本框 2">
            <a:extLst>
              <a:ext uri="{FF2B5EF4-FFF2-40B4-BE49-F238E27FC236}">
                <a16:creationId xmlns:a16="http://schemas.microsoft.com/office/drawing/2014/main" id="{8B0025F4-2E70-47BA-BA27-1D30802D700D}"/>
              </a:ext>
            </a:extLst>
          </p:cNvPr>
          <p:cNvSpPr txBox="1"/>
          <p:nvPr/>
        </p:nvSpPr>
        <p:spPr>
          <a:xfrm>
            <a:off x="585118" y="2155825"/>
            <a:ext cx="8993080" cy="1754326"/>
          </a:xfrm>
          <a:prstGeom prst="rect">
            <a:avLst/>
          </a:prstGeom>
          <a:noFill/>
        </p:spPr>
        <p:txBody>
          <a:bodyPr wrap="square" rtlCol="0">
            <a:spAutoFit/>
          </a:bodyPr>
          <a:lstStyle/>
          <a:p>
            <a:r>
              <a:rPr lang="zh-CN" altLang="en-US" dirty="0"/>
              <a:t>训练好得到的模型，可以用于预测单张图片，只需要修改部分代码就可以了。</a:t>
            </a:r>
            <a:endParaRPr lang="en-US" altLang="zh-CN" dirty="0"/>
          </a:p>
          <a:p>
            <a:r>
              <a:rPr lang="zh-CN" altLang="en-US" dirty="0"/>
              <a:t>得到的结果是一个</a:t>
            </a:r>
            <a:r>
              <a:rPr lang="en-US" altLang="zh-CN" dirty="0"/>
              <a:t>prediction</a:t>
            </a:r>
            <a:r>
              <a:rPr lang="zh-CN" altLang="en-US" dirty="0"/>
              <a:t>，它可以给出需要预测的图片经过模型之后的得分。</a:t>
            </a:r>
            <a:endParaRPr lang="en-US" altLang="zh-CN" dirty="0"/>
          </a:p>
          <a:p>
            <a:r>
              <a:rPr lang="zh-CN" altLang="en-US" dirty="0"/>
              <a:t>取最高分的作为最终的类别输出就可以了。</a:t>
            </a:r>
            <a:endParaRPr lang="en-US" altLang="zh-CN" dirty="0"/>
          </a:p>
          <a:p>
            <a:r>
              <a:rPr lang="zh-CN" altLang="en-US" dirty="0"/>
              <a:t>但是由于</a:t>
            </a:r>
            <a:r>
              <a:rPr lang="en-US" altLang="zh-CN" dirty="0"/>
              <a:t>v1.3</a:t>
            </a:r>
            <a:r>
              <a:rPr lang="zh-CN" altLang="en-US" dirty="0"/>
              <a:t>、</a:t>
            </a:r>
            <a:r>
              <a:rPr lang="en-US" altLang="zh-CN" dirty="0"/>
              <a:t>v1.4</a:t>
            </a:r>
            <a:r>
              <a:rPr lang="zh-CN" altLang="en-US" dirty="0"/>
              <a:t>、</a:t>
            </a:r>
            <a:r>
              <a:rPr lang="en-US" altLang="zh-CN" dirty="0"/>
              <a:t>v1.5</a:t>
            </a:r>
            <a:r>
              <a:rPr lang="zh-CN" altLang="en-US" dirty="0"/>
              <a:t>版本的模型结构不一样，因此相应的预测代码也不一样。</a:t>
            </a:r>
            <a:endParaRPr lang="en-US" altLang="zh-CN" dirty="0"/>
          </a:p>
          <a:p>
            <a:r>
              <a:rPr lang="zh-CN" altLang="en-US" dirty="0"/>
              <a:t>详细的可以看</a:t>
            </a:r>
            <a:r>
              <a:rPr lang="en-US" altLang="zh-CN" dirty="0" err="1"/>
              <a:t>colab</a:t>
            </a:r>
            <a:r>
              <a:rPr lang="zh-CN" altLang="en-US" dirty="0"/>
              <a:t>代码中的最后部分。</a:t>
            </a:r>
            <a:endParaRPr lang="en-US" altLang="zh-CN" dirty="0"/>
          </a:p>
          <a:p>
            <a:r>
              <a:rPr lang="en-US" altLang="zh-CN" dirty="0"/>
              <a:t>	</a:t>
            </a:r>
            <a:endParaRPr lang="zh-CN" altLang="en-US" dirty="0"/>
          </a:p>
        </p:txBody>
      </p:sp>
      <p:pic>
        <p:nvPicPr>
          <p:cNvPr id="5" name="图片 4">
            <a:extLst>
              <a:ext uri="{FF2B5EF4-FFF2-40B4-BE49-F238E27FC236}">
                <a16:creationId xmlns:a16="http://schemas.microsoft.com/office/drawing/2014/main" id="{366BEC76-0B4F-441A-8792-A0FCE3729561}"/>
              </a:ext>
            </a:extLst>
          </p:cNvPr>
          <p:cNvPicPr>
            <a:picLocks noChangeAspect="1"/>
          </p:cNvPicPr>
          <p:nvPr/>
        </p:nvPicPr>
        <p:blipFill>
          <a:blip r:embed="rId2"/>
          <a:stretch>
            <a:fillRect/>
          </a:stretch>
        </p:blipFill>
        <p:spPr>
          <a:xfrm>
            <a:off x="5537091" y="3429000"/>
            <a:ext cx="2286000" cy="2286000"/>
          </a:xfrm>
          <a:prstGeom prst="rect">
            <a:avLst/>
          </a:prstGeom>
        </p:spPr>
      </p:pic>
      <p:pic>
        <p:nvPicPr>
          <p:cNvPr id="6" name="图片 5">
            <a:extLst>
              <a:ext uri="{FF2B5EF4-FFF2-40B4-BE49-F238E27FC236}">
                <a16:creationId xmlns:a16="http://schemas.microsoft.com/office/drawing/2014/main" id="{4971D7D1-E193-444C-A769-C843D6998193}"/>
              </a:ext>
            </a:extLst>
          </p:cNvPr>
          <p:cNvPicPr>
            <a:picLocks noChangeAspect="1"/>
          </p:cNvPicPr>
          <p:nvPr/>
        </p:nvPicPr>
        <p:blipFill>
          <a:blip r:embed="rId3"/>
          <a:stretch>
            <a:fillRect/>
          </a:stretch>
        </p:blipFill>
        <p:spPr>
          <a:xfrm>
            <a:off x="9578198" y="776372"/>
            <a:ext cx="2437905" cy="3871967"/>
          </a:xfrm>
          <a:prstGeom prst="rect">
            <a:avLst/>
          </a:prstGeom>
        </p:spPr>
      </p:pic>
      <p:pic>
        <p:nvPicPr>
          <p:cNvPr id="7" name="图片 6">
            <a:extLst>
              <a:ext uri="{FF2B5EF4-FFF2-40B4-BE49-F238E27FC236}">
                <a16:creationId xmlns:a16="http://schemas.microsoft.com/office/drawing/2014/main" id="{43F193BC-5528-4438-B93C-63B7210C85BA}"/>
              </a:ext>
            </a:extLst>
          </p:cNvPr>
          <p:cNvPicPr>
            <a:picLocks noChangeAspect="1"/>
          </p:cNvPicPr>
          <p:nvPr/>
        </p:nvPicPr>
        <p:blipFill>
          <a:blip r:embed="rId4"/>
          <a:stretch>
            <a:fillRect/>
          </a:stretch>
        </p:blipFill>
        <p:spPr>
          <a:xfrm>
            <a:off x="91440" y="5884138"/>
            <a:ext cx="12100560" cy="532595"/>
          </a:xfrm>
          <a:prstGeom prst="rect">
            <a:avLst/>
          </a:prstGeom>
        </p:spPr>
      </p:pic>
      <p:sp>
        <p:nvSpPr>
          <p:cNvPr id="8" name="矩形 7">
            <a:extLst>
              <a:ext uri="{FF2B5EF4-FFF2-40B4-BE49-F238E27FC236}">
                <a16:creationId xmlns:a16="http://schemas.microsoft.com/office/drawing/2014/main" id="{77874CFB-CDC1-4A6E-8DF7-BD49BCB5B396}"/>
              </a:ext>
            </a:extLst>
          </p:cNvPr>
          <p:cNvSpPr/>
          <p:nvPr/>
        </p:nvSpPr>
        <p:spPr>
          <a:xfrm>
            <a:off x="175897" y="3973814"/>
            <a:ext cx="4988866"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以</a:t>
            </a:r>
            <a:r>
              <a:rPr lang="en-US" altLang="zh-CN" sz="5400" b="0" cap="none" spc="0" dirty="0">
                <a:ln w="0"/>
                <a:solidFill>
                  <a:schemeClr val="tx1"/>
                </a:solidFill>
                <a:effectLst>
                  <a:outerShdw blurRad="38100" dist="19050" dir="2700000" algn="tl" rotWithShape="0">
                    <a:schemeClr val="dk1">
                      <a:alpha val="40000"/>
                    </a:schemeClr>
                  </a:outerShdw>
                </a:effectLst>
              </a:rPr>
              <a:t>v1.3</a:t>
            </a:r>
            <a:r>
              <a:rPr lang="zh-CN" altLang="en-US" sz="5400" b="0" cap="none" spc="0" dirty="0">
                <a:ln w="0"/>
                <a:solidFill>
                  <a:schemeClr val="tx1"/>
                </a:solidFill>
                <a:effectLst>
                  <a:outerShdw blurRad="38100" dist="19050" dir="2700000" algn="tl" rotWithShape="0">
                    <a:schemeClr val="dk1">
                      <a:alpha val="40000"/>
                    </a:schemeClr>
                  </a:outerShdw>
                </a:effectLst>
              </a:rPr>
              <a:t>版本为例</a:t>
            </a:r>
          </a:p>
        </p:txBody>
      </p:sp>
    </p:spTree>
    <p:extLst>
      <p:ext uri="{BB962C8B-B14F-4D97-AF65-F5344CB8AC3E}">
        <p14:creationId xmlns:p14="http://schemas.microsoft.com/office/powerpoint/2010/main" val="2767703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C6BF58-6C88-4B06-91FA-8A737D818DE3}"/>
              </a:ext>
            </a:extLst>
          </p:cNvPr>
          <p:cNvSpPr>
            <a:spLocks noGrp="1"/>
          </p:cNvSpPr>
          <p:nvPr>
            <p:ph type="title"/>
          </p:nvPr>
        </p:nvSpPr>
        <p:spPr/>
        <p:txBody>
          <a:bodyPr/>
          <a:lstStyle/>
          <a:p>
            <a:r>
              <a:rPr lang="zh-CN" altLang="en-US" dirty="0"/>
              <a:t>模型预测</a:t>
            </a:r>
          </a:p>
        </p:txBody>
      </p:sp>
      <p:pic>
        <p:nvPicPr>
          <p:cNvPr id="4" name="图片 3">
            <a:extLst>
              <a:ext uri="{FF2B5EF4-FFF2-40B4-BE49-F238E27FC236}">
                <a16:creationId xmlns:a16="http://schemas.microsoft.com/office/drawing/2014/main" id="{4D1C3857-0DEC-46BF-894A-32378D1FCCA2}"/>
              </a:ext>
            </a:extLst>
          </p:cNvPr>
          <p:cNvPicPr>
            <a:picLocks noChangeAspect="1"/>
          </p:cNvPicPr>
          <p:nvPr/>
        </p:nvPicPr>
        <p:blipFill rotWithShape="1">
          <a:blip r:embed="rId2"/>
          <a:srcRect l="5034" t="26471" r="8099" b="14426"/>
          <a:stretch/>
        </p:blipFill>
        <p:spPr>
          <a:xfrm>
            <a:off x="308894" y="2359106"/>
            <a:ext cx="11574210" cy="4224574"/>
          </a:xfrm>
          <a:prstGeom prst="rect">
            <a:avLst/>
          </a:prstGeom>
        </p:spPr>
      </p:pic>
    </p:spTree>
    <p:extLst>
      <p:ext uri="{BB962C8B-B14F-4D97-AF65-F5344CB8AC3E}">
        <p14:creationId xmlns:p14="http://schemas.microsoft.com/office/powerpoint/2010/main" val="128081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37757-2BD1-4C22-8489-EFADE6435BFA}"/>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D55824C6-8728-4C30-A4F0-88DA0DE9E537}"/>
              </a:ext>
            </a:extLst>
          </p:cNvPr>
          <p:cNvSpPr>
            <a:spLocks noGrp="1"/>
          </p:cNvSpPr>
          <p:nvPr>
            <p:ph idx="1"/>
          </p:nvPr>
        </p:nvSpPr>
        <p:spPr/>
        <p:txBody>
          <a:bodyPr/>
          <a:lstStyle/>
          <a:p>
            <a:r>
              <a:rPr lang="zh-CN" altLang="en-US" dirty="0"/>
              <a:t>问题背景与描述</a:t>
            </a:r>
            <a:endParaRPr lang="en-US" altLang="zh-CN" dirty="0"/>
          </a:p>
          <a:p>
            <a:r>
              <a:rPr lang="zh-CN" altLang="en-US" dirty="0"/>
              <a:t>数据介绍</a:t>
            </a:r>
            <a:endParaRPr lang="en-US" altLang="zh-CN" dirty="0"/>
          </a:p>
          <a:p>
            <a:r>
              <a:rPr lang="zh-CN" altLang="en-US" dirty="0"/>
              <a:t>数据预处理</a:t>
            </a:r>
            <a:endParaRPr lang="en-US" altLang="zh-CN" dirty="0"/>
          </a:p>
          <a:p>
            <a:r>
              <a:rPr lang="en-US" altLang="zh-CN" dirty="0" err="1"/>
              <a:t>ResNeXt</a:t>
            </a:r>
            <a:r>
              <a:rPr lang="zh-CN" altLang="en-US" dirty="0"/>
              <a:t>网络介绍</a:t>
            </a:r>
            <a:endParaRPr lang="en-US" altLang="zh-CN" dirty="0"/>
          </a:p>
          <a:p>
            <a:r>
              <a:rPr lang="zh-CN" altLang="en-US" dirty="0"/>
              <a:t>训练过程</a:t>
            </a:r>
            <a:endParaRPr lang="en-US" altLang="zh-CN" dirty="0"/>
          </a:p>
          <a:p>
            <a:r>
              <a:rPr lang="zh-CN" altLang="en-US" dirty="0"/>
              <a:t>结果介绍</a:t>
            </a:r>
            <a:endParaRPr lang="en-US" altLang="zh-CN" dirty="0"/>
          </a:p>
          <a:p>
            <a:endParaRPr lang="en-US" altLang="zh-CN" dirty="0"/>
          </a:p>
        </p:txBody>
      </p:sp>
    </p:spTree>
    <p:extLst>
      <p:ext uri="{BB962C8B-B14F-4D97-AF65-F5344CB8AC3E}">
        <p14:creationId xmlns:p14="http://schemas.microsoft.com/office/powerpoint/2010/main" val="9176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C09B1-9E13-454F-B37F-103C9B86165F}"/>
              </a:ext>
            </a:extLst>
          </p:cNvPr>
          <p:cNvSpPr>
            <a:spLocks noGrp="1"/>
          </p:cNvSpPr>
          <p:nvPr>
            <p:ph type="title"/>
          </p:nvPr>
        </p:nvSpPr>
        <p:spPr/>
        <p:txBody>
          <a:bodyPr/>
          <a:lstStyle/>
          <a:p>
            <a:r>
              <a:rPr lang="zh-CN" altLang="en-US" dirty="0"/>
              <a:t>模型预测</a:t>
            </a:r>
            <a:r>
              <a:rPr lang="en-US" altLang="zh-CN" dirty="0"/>
              <a:t>——</a:t>
            </a:r>
            <a:r>
              <a:rPr lang="zh-CN" altLang="en-US" dirty="0"/>
              <a:t>出错的情况</a:t>
            </a:r>
          </a:p>
        </p:txBody>
      </p:sp>
      <p:pic>
        <p:nvPicPr>
          <p:cNvPr id="3" name="图片 2">
            <a:extLst>
              <a:ext uri="{FF2B5EF4-FFF2-40B4-BE49-F238E27FC236}">
                <a16:creationId xmlns:a16="http://schemas.microsoft.com/office/drawing/2014/main" id="{44252B8E-E8A7-43B4-8D60-B2FB7734D311}"/>
              </a:ext>
            </a:extLst>
          </p:cNvPr>
          <p:cNvPicPr/>
          <p:nvPr/>
        </p:nvPicPr>
        <p:blipFill rotWithShape="1">
          <a:blip r:embed="rId2"/>
          <a:srcRect l="5175" t="26667" r="11575" b="14800"/>
          <a:stretch/>
        </p:blipFill>
        <p:spPr>
          <a:xfrm>
            <a:off x="208778" y="2304288"/>
            <a:ext cx="11983222" cy="4334256"/>
          </a:xfrm>
          <a:prstGeom prst="rect">
            <a:avLst/>
          </a:prstGeom>
        </p:spPr>
      </p:pic>
    </p:spTree>
    <p:extLst>
      <p:ext uri="{BB962C8B-B14F-4D97-AF65-F5344CB8AC3E}">
        <p14:creationId xmlns:p14="http://schemas.microsoft.com/office/powerpoint/2010/main" val="3254160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D3C1E-73EB-4AD3-9C87-AFB80963FB85}"/>
              </a:ext>
            </a:extLst>
          </p:cNvPr>
          <p:cNvSpPr>
            <a:spLocks noGrp="1"/>
          </p:cNvSpPr>
          <p:nvPr>
            <p:ph type="title"/>
          </p:nvPr>
        </p:nvSpPr>
        <p:spPr>
          <a:xfrm>
            <a:off x="144175" y="-156493"/>
            <a:ext cx="10571998" cy="970450"/>
          </a:xfrm>
        </p:spPr>
        <p:txBody>
          <a:bodyPr/>
          <a:lstStyle/>
          <a:p>
            <a:r>
              <a:rPr lang="zh-CN" altLang="en-US" dirty="0"/>
              <a:t>结果介绍</a:t>
            </a:r>
          </a:p>
        </p:txBody>
      </p:sp>
      <p:pic>
        <p:nvPicPr>
          <p:cNvPr id="3" name="图片 2">
            <a:extLst>
              <a:ext uri="{FF2B5EF4-FFF2-40B4-BE49-F238E27FC236}">
                <a16:creationId xmlns:a16="http://schemas.microsoft.com/office/drawing/2014/main" id="{807DBFE4-4559-44C9-8CFC-FD93C212A50D}"/>
              </a:ext>
            </a:extLst>
          </p:cNvPr>
          <p:cNvPicPr>
            <a:picLocks noChangeAspect="1"/>
          </p:cNvPicPr>
          <p:nvPr/>
        </p:nvPicPr>
        <p:blipFill>
          <a:blip r:embed="rId2"/>
          <a:stretch>
            <a:fillRect/>
          </a:stretch>
        </p:blipFill>
        <p:spPr>
          <a:xfrm>
            <a:off x="2349263" y="328732"/>
            <a:ext cx="9460997" cy="6241002"/>
          </a:xfrm>
          <a:prstGeom prst="rect">
            <a:avLst/>
          </a:prstGeom>
        </p:spPr>
      </p:pic>
    </p:spTree>
    <p:extLst>
      <p:ext uri="{BB962C8B-B14F-4D97-AF65-F5344CB8AC3E}">
        <p14:creationId xmlns:p14="http://schemas.microsoft.com/office/powerpoint/2010/main" val="1116234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0B468D68-CCF8-45C9-8338-EEB991E7A0F3}"/>
              </a:ext>
            </a:extLst>
          </p:cNvPr>
          <p:cNvGraphicFramePr>
            <a:graphicFrameLocks noGrp="1"/>
          </p:cNvGraphicFramePr>
          <p:nvPr>
            <p:extLst>
              <p:ext uri="{D42A27DB-BD31-4B8C-83A1-F6EECF244321}">
                <p14:modId xmlns:p14="http://schemas.microsoft.com/office/powerpoint/2010/main" val="834137302"/>
              </p:ext>
            </p:extLst>
          </p:nvPr>
        </p:nvGraphicFramePr>
        <p:xfrm>
          <a:off x="126044" y="1225117"/>
          <a:ext cx="11885445" cy="4722919"/>
        </p:xfrm>
        <a:graphic>
          <a:graphicData uri="http://schemas.openxmlformats.org/drawingml/2006/table">
            <a:tbl>
              <a:tblPr>
                <a:tableStyleId>{5C22544A-7EE6-4342-B048-85BDC9FD1C3A}</a:tableStyleId>
              </a:tblPr>
              <a:tblGrid>
                <a:gridCol w="914265">
                  <a:extLst>
                    <a:ext uri="{9D8B030D-6E8A-4147-A177-3AD203B41FA5}">
                      <a16:colId xmlns:a16="http://schemas.microsoft.com/office/drawing/2014/main" val="1528761596"/>
                    </a:ext>
                  </a:extLst>
                </a:gridCol>
                <a:gridCol w="914265">
                  <a:extLst>
                    <a:ext uri="{9D8B030D-6E8A-4147-A177-3AD203B41FA5}">
                      <a16:colId xmlns:a16="http://schemas.microsoft.com/office/drawing/2014/main" val="3677666563"/>
                    </a:ext>
                  </a:extLst>
                </a:gridCol>
                <a:gridCol w="914265">
                  <a:extLst>
                    <a:ext uri="{9D8B030D-6E8A-4147-A177-3AD203B41FA5}">
                      <a16:colId xmlns:a16="http://schemas.microsoft.com/office/drawing/2014/main" val="2497932493"/>
                    </a:ext>
                  </a:extLst>
                </a:gridCol>
                <a:gridCol w="914265">
                  <a:extLst>
                    <a:ext uri="{9D8B030D-6E8A-4147-A177-3AD203B41FA5}">
                      <a16:colId xmlns:a16="http://schemas.microsoft.com/office/drawing/2014/main" val="2748928358"/>
                    </a:ext>
                  </a:extLst>
                </a:gridCol>
                <a:gridCol w="914265">
                  <a:extLst>
                    <a:ext uri="{9D8B030D-6E8A-4147-A177-3AD203B41FA5}">
                      <a16:colId xmlns:a16="http://schemas.microsoft.com/office/drawing/2014/main" val="3500474525"/>
                    </a:ext>
                  </a:extLst>
                </a:gridCol>
                <a:gridCol w="914265">
                  <a:extLst>
                    <a:ext uri="{9D8B030D-6E8A-4147-A177-3AD203B41FA5}">
                      <a16:colId xmlns:a16="http://schemas.microsoft.com/office/drawing/2014/main" val="2550276108"/>
                    </a:ext>
                  </a:extLst>
                </a:gridCol>
                <a:gridCol w="914265">
                  <a:extLst>
                    <a:ext uri="{9D8B030D-6E8A-4147-A177-3AD203B41FA5}">
                      <a16:colId xmlns:a16="http://schemas.microsoft.com/office/drawing/2014/main" val="89718464"/>
                    </a:ext>
                  </a:extLst>
                </a:gridCol>
                <a:gridCol w="914265">
                  <a:extLst>
                    <a:ext uri="{9D8B030D-6E8A-4147-A177-3AD203B41FA5}">
                      <a16:colId xmlns:a16="http://schemas.microsoft.com/office/drawing/2014/main" val="4278914189"/>
                    </a:ext>
                  </a:extLst>
                </a:gridCol>
                <a:gridCol w="914265">
                  <a:extLst>
                    <a:ext uri="{9D8B030D-6E8A-4147-A177-3AD203B41FA5}">
                      <a16:colId xmlns:a16="http://schemas.microsoft.com/office/drawing/2014/main" val="2562523977"/>
                    </a:ext>
                  </a:extLst>
                </a:gridCol>
                <a:gridCol w="914265">
                  <a:extLst>
                    <a:ext uri="{9D8B030D-6E8A-4147-A177-3AD203B41FA5}">
                      <a16:colId xmlns:a16="http://schemas.microsoft.com/office/drawing/2014/main" val="2361228464"/>
                    </a:ext>
                  </a:extLst>
                </a:gridCol>
                <a:gridCol w="914265">
                  <a:extLst>
                    <a:ext uri="{9D8B030D-6E8A-4147-A177-3AD203B41FA5}">
                      <a16:colId xmlns:a16="http://schemas.microsoft.com/office/drawing/2014/main" val="26113623"/>
                    </a:ext>
                  </a:extLst>
                </a:gridCol>
                <a:gridCol w="914265">
                  <a:extLst>
                    <a:ext uri="{9D8B030D-6E8A-4147-A177-3AD203B41FA5}">
                      <a16:colId xmlns:a16="http://schemas.microsoft.com/office/drawing/2014/main" val="2524553031"/>
                    </a:ext>
                  </a:extLst>
                </a:gridCol>
                <a:gridCol w="914265">
                  <a:extLst>
                    <a:ext uri="{9D8B030D-6E8A-4147-A177-3AD203B41FA5}">
                      <a16:colId xmlns:a16="http://schemas.microsoft.com/office/drawing/2014/main" val="3762677327"/>
                    </a:ext>
                  </a:extLst>
                </a:gridCol>
              </a:tblGrid>
              <a:tr h="593591">
                <a:tc>
                  <a:txBody>
                    <a:bodyPr/>
                    <a:lstStyle/>
                    <a:p>
                      <a:pPr algn="l"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dirty="0">
                          <a:effectLst/>
                        </a:rPr>
                        <a:t>v1.3</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v1.3</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v1.3</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v1.3</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v1.4</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v1.4</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v1.4</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v1.4</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v1.5</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v1.5</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v1.5</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v1.5</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50500707"/>
                  </a:ext>
                </a:extLst>
              </a:tr>
              <a:tr h="1161373">
                <a:tc>
                  <a:txBody>
                    <a:bodyPr/>
                    <a:lstStyle/>
                    <a:p>
                      <a:pPr algn="l" fontAlgn="ctr"/>
                      <a:r>
                        <a:rPr lang="en-US" sz="1800" u="none" strike="noStrike">
                          <a:effectLst/>
                        </a:rPr>
                        <a:t>epoch</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dirty="0">
                          <a:effectLst/>
                        </a:rPr>
                        <a:t>train_</a:t>
                      </a:r>
                    </a:p>
                    <a:p>
                      <a:pPr algn="l" fontAlgn="ctr"/>
                      <a:r>
                        <a:rPr lang="en-US" sz="1800" u="none" strike="noStrike" dirty="0">
                          <a:effectLst/>
                        </a:rPr>
                        <a:t>loss</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dirty="0">
                          <a:effectLst/>
                        </a:rPr>
                        <a:t>train_</a:t>
                      </a:r>
                    </a:p>
                    <a:p>
                      <a:pPr algn="l" fontAlgn="ctr"/>
                      <a:r>
                        <a:rPr lang="en-US" sz="1800" u="none" strike="noStrike" dirty="0">
                          <a:effectLst/>
                        </a:rPr>
                        <a:t>acc</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test_loss</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dirty="0">
                          <a:effectLst/>
                        </a:rPr>
                        <a:t>test_</a:t>
                      </a:r>
                    </a:p>
                    <a:p>
                      <a:pPr algn="l" fontAlgn="ctr"/>
                      <a:r>
                        <a:rPr lang="en-US" sz="1800" u="none" strike="noStrike" dirty="0">
                          <a:effectLst/>
                        </a:rPr>
                        <a:t>acc</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dirty="0">
                          <a:effectLst/>
                        </a:rPr>
                        <a:t>train_</a:t>
                      </a:r>
                    </a:p>
                    <a:p>
                      <a:pPr algn="l" fontAlgn="ctr"/>
                      <a:r>
                        <a:rPr lang="en-US" sz="1800" u="none" strike="noStrike" dirty="0">
                          <a:effectLst/>
                        </a:rPr>
                        <a:t>loss</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dirty="0">
                          <a:effectLst/>
                        </a:rPr>
                        <a:t>train_</a:t>
                      </a:r>
                    </a:p>
                    <a:p>
                      <a:pPr algn="l" fontAlgn="ctr"/>
                      <a:r>
                        <a:rPr lang="en-US" sz="1800" u="none" strike="noStrike" dirty="0">
                          <a:effectLst/>
                        </a:rPr>
                        <a:t>acc</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test_loss</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dirty="0">
                          <a:effectLst/>
                        </a:rPr>
                        <a:t>test_</a:t>
                      </a:r>
                    </a:p>
                    <a:p>
                      <a:pPr algn="l" fontAlgn="ctr"/>
                      <a:r>
                        <a:rPr lang="en-US" sz="1800" u="none" strike="noStrike" dirty="0">
                          <a:effectLst/>
                        </a:rPr>
                        <a:t>acc</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dirty="0">
                          <a:effectLst/>
                        </a:rPr>
                        <a:t>train_</a:t>
                      </a:r>
                    </a:p>
                    <a:p>
                      <a:pPr algn="l" fontAlgn="ctr"/>
                      <a:r>
                        <a:rPr lang="en-US" sz="1800" u="none" strike="noStrike" dirty="0">
                          <a:effectLst/>
                        </a:rPr>
                        <a:t>loss</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dirty="0">
                          <a:effectLst/>
                        </a:rPr>
                        <a:t>train_</a:t>
                      </a:r>
                    </a:p>
                    <a:p>
                      <a:pPr algn="l" fontAlgn="ctr"/>
                      <a:r>
                        <a:rPr lang="en-US" sz="1800" u="none" strike="noStrike" dirty="0">
                          <a:effectLst/>
                        </a:rPr>
                        <a:t>acc</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a:effectLst/>
                        </a:rPr>
                        <a:t>test_loss</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800" u="none" strike="noStrike" dirty="0">
                          <a:effectLst/>
                        </a:rPr>
                        <a:t>test_</a:t>
                      </a:r>
                    </a:p>
                    <a:p>
                      <a:pPr algn="l" fontAlgn="ctr"/>
                      <a:r>
                        <a:rPr lang="en-US" sz="1800" u="none" strike="noStrike" dirty="0">
                          <a:effectLst/>
                        </a:rPr>
                        <a:t>acc</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281568730"/>
                  </a:ext>
                </a:extLst>
              </a:tr>
              <a:tr h="593591">
                <a:tc>
                  <a:txBody>
                    <a:bodyPr/>
                    <a:lstStyle/>
                    <a:p>
                      <a:pPr algn="r" fontAlgn="ctr"/>
                      <a:r>
                        <a:rPr lang="en-US" altLang="zh-CN" sz="1800" u="none" strike="noStrike">
                          <a:effectLst/>
                        </a:rPr>
                        <a:t>96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0.0032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0.0759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0.9825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0.0023</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0.0681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0.9877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0.0048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0.9807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606218877"/>
                  </a:ext>
                </a:extLst>
              </a:tr>
              <a:tr h="593591">
                <a:tc>
                  <a:txBody>
                    <a:bodyPr/>
                    <a:lstStyle/>
                    <a:p>
                      <a:pPr algn="r" fontAlgn="ctr"/>
                      <a:r>
                        <a:rPr lang="en-US" altLang="zh-CN" sz="1800" u="none" strike="noStrike">
                          <a:effectLst/>
                        </a:rPr>
                        <a:t>97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0.0033</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0.0764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0.9833</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0.0025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0.0673</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0.9877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0.0046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dirty="0">
                          <a:effectLst/>
                        </a:rPr>
                        <a:t>0.0602</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0.9807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213659339"/>
                  </a:ext>
                </a:extLst>
              </a:tr>
              <a:tr h="593591">
                <a:tc>
                  <a:txBody>
                    <a:bodyPr/>
                    <a:lstStyle/>
                    <a:p>
                      <a:pPr algn="r" fontAlgn="ctr"/>
                      <a:r>
                        <a:rPr lang="en-US" altLang="zh-CN" sz="1800" u="none" strike="noStrike">
                          <a:effectLst/>
                        </a:rPr>
                        <a:t>98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0.0033</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dirty="0">
                          <a:effectLst/>
                        </a:rPr>
                        <a:t>0.0756</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0.9825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0.0025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0.0681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0.9877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0.0043</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0.0607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0.9807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363434237"/>
                  </a:ext>
                </a:extLst>
              </a:tr>
              <a:tr h="593591">
                <a:tc>
                  <a:txBody>
                    <a:bodyPr/>
                    <a:lstStyle/>
                    <a:p>
                      <a:pPr algn="r" fontAlgn="ctr"/>
                      <a:r>
                        <a:rPr lang="en-US" altLang="zh-CN" sz="1800" u="none" strike="noStrike">
                          <a:effectLst/>
                        </a:rPr>
                        <a:t>99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0.0034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0.0763</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0.9825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0.0026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0.0682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0.9877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0.0048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0.0601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0.9807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583794289"/>
                  </a:ext>
                </a:extLst>
              </a:tr>
              <a:tr h="593591">
                <a:tc>
                  <a:txBody>
                    <a:bodyPr/>
                    <a:lstStyle/>
                    <a:p>
                      <a:pPr algn="r" fontAlgn="ctr"/>
                      <a:r>
                        <a:rPr lang="en-US" altLang="zh-CN" sz="1800" u="none" strike="noStrike">
                          <a:effectLst/>
                        </a:rPr>
                        <a:t>100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0.0034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0.076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0.9798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0.0024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0.0659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0.9877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0.0046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a:effectLst/>
                        </a:rPr>
                        <a:t>0.0611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800" u="none" strike="noStrike" dirty="0">
                          <a:effectLst/>
                        </a:rPr>
                        <a:t>0.9807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640867710"/>
                  </a:ext>
                </a:extLst>
              </a:tr>
            </a:tbl>
          </a:graphicData>
        </a:graphic>
      </p:graphicFrame>
      <p:sp>
        <p:nvSpPr>
          <p:cNvPr id="4" name="标题 1">
            <a:extLst>
              <a:ext uri="{FF2B5EF4-FFF2-40B4-BE49-F238E27FC236}">
                <a16:creationId xmlns:a16="http://schemas.microsoft.com/office/drawing/2014/main" id="{EB9640C2-1489-4D99-BF7D-627F7ACDEA40}"/>
              </a:ext>
            </a:extLst>
          </p:cNvPr>
          <p:cNvSpPr>
            <a:spLocks noGrp="1"/>
          </p:cNvSpPr>
          <p:nvPr>
            <p:ph type="title"/>
          </p:nvPr>
        </p:nvSpPr>
        <p:spPr>
          <a:xfrm>
            <a:off x="126045" y="-93863"/>
            <a:ext cx="10572750" cy="969963"/>
          </a:xfrm>
        </p:spPr>
        <p:txBody>
          <a:bodyPr/>
          <a:lstStyle/>
          <a:p>
            <a:r>
              <a:rPr lang="zh-CN" altLang="en-US" dirty="0"/>
              <a:t>结果介绍</a:t>
            </a:r>
          </a:p>
        </p:txBody>
      </p:sp>
    </p:spTree>
    <p:extLst>
      <p:ext uri="{BB962C8B-B14F-4D97-AF65-F5344CB8AC3E}">
        <p14:creationId xmlns:p14="http://schemas.microsoft.com/office/powerpoint/2010/main" val="1344859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A7348-A769-4F7C-A21B-8B3BBC312C1E}"/>
              </a:ext>
            </a:extLst>
          </p:cNvPr>
          <p:cNvSpPr>
            <a:spLocks noGrp="1"/>
          </p:cNvSpPr>
          <p:nvPr>
            <p:ph type="title"/>
          </p:nvPr>
        </p:nvSpPr>
        <p:spPr>
          <a:xfrm>
            <a:off x="303973" y="0"/>
            <a:ext cx="10571998" cy="970450"/>
          </a:xfrm>
        </p:spPr>
        <p:txBody>
          <a:bodyPr/>
          <a:lstStyle/>
          <a:p>
            <a:r>
              <a:rPr lang="zh-CN" altLang="en-US" dirty="0"/>
              <a:t>结果介绍</a:t>
            </a:r>
          </a:p>
        </p:txBody>
      </p:sp>
      <p:pic>
        <p:nvPicPr>
          <p:cNvPr id="3" name="图片 2">
            <a:extLst>
              <a:ext uri="{FF2B5EF4-FFF2-40B4-BE49-F238E27FC236}">
                <a16:creationId xmlns:a16="http://schemas.microsoft.com/office/drawing/2014/main" id="{895ED25F-1837-42ED-A23E-6D0197C3427A}"/>
              </a:ext>
            </a:extLst>
          </p:cNvPr>
          <p:cNvPicPr>
            <a:picLocks noChangeAspect="1"/>
          </p:cNvPicPr>
          <p:nvPr/>
        </p:nvPicPr>
        <p:blipFill>
          <a:blip r:embed="rId2"/>
          <a:stretch>
            <a:fillRect/>
          </a:stretch>
        </p:blipFill>
        <p:spPr>
          <a:xfrm>
            <a:off x="1238058" y="970450"/>
            <a:ext cx="9521678" cy="5723137"/>
          </a:xfrm>
          <a:prstGeom prst="rect">
            <a:avLst/>
          </a:prstGeom>
        </p:spPr>
      </p:pic>
    </p:spTree>
    <p:extLst>
      <p:ext uri="{BB962C8B-B14F-4D97-AF65-F5344CB8AC3E}">
        <p14:creationId xmlns:p14="http://schemas.microsoft.com/office/powerpoint/2010/main" val="3480278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A7348-A769-4F7C-A21B-8B3BBC312C1E}"/>
              </a:ext>
            </a:extLst>
          </p:cNvPr>
          <p:cNvSpPr>
            <a:spLocks noGrp="1"/>
          </p:cNvSpPr>
          <p:nvPr>
            <p:ph type="title"/>
          </p:nvPr>
        </p:nvSpPr>
        <p:spPr>
          <a:xfrm>
            <a:off x="303973" y="0"/>
            <a:ext cx="10571998" cy="970450"/>
          </a:xfrm>
        </p:spPr>
        <p:txBody>
          <a:bodyPr/>
          <a:lstStyle/>
          <a:p>
            <a:r>
              <a:rPr lang="zh-CN" altLang="en-US" dirty="0"/>
              <a:t>结果介绍</a:t>
            </a:r>
          </a:p>
        </p:txBody>
      </p:sp>
      <p:pic>
        <p:nvPicPr>
          <p:cNvPr id="5" name="图片 4">
            <a:extLst>
              <a:ext uri="{FF2B5EF4-FFF2-40B4-BE49-F238E27FC236}">
                <a16:creationId xmlns:a16="http://schemas.microsoft.com/office/drawing/2014/main" id="{2B542CF9-1E83-469A-9926-AA6C159B83F0}"/>
              </a:ext>
            </a:extLst>
          </p:cNvPr>
          <p:cNvPicPr>
            <a:picLocks noChangeAspect="1"/>
          </p:cNvPicPr>
          <p:nvPr/>
        </p:nvPicPr>
        <p:blipFill>
          <a:blip r:embed="rId2"/>
          <a:stretch>
            <a:fillRect/>
          </a:stretch>
        </p:blipFill>
        <p:spPr>
          <a:xfrm>
            <a:off x="1681942" y="970450"/>
            <a:ext cx="9548310" cy="5739145"/>
          </a:xfrm>
          <a:prstGeom prst="rect">
            <a:avLst/>
          </a:prstGeom>
        </p:spPr>
      </p:pic>
    </p:spTree>
    <p:extLst>
      <p:ext uri="{BB962C8B-B14F-4D97-AF65-F5344CB8AC3E}">
        <p14:creationId xmlns:p14="http://schemas.microsoft.com/office/powerpoint/2010/main" val="227766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A7348-A769-4F7C-A21B-8B3BBC312C1E}"/>
              </a:ext>
            </a:extLst>
          </p:cNvPr>
          <p:cNvSpPr>
            <a:spLocks noGrp="1"/>
          </p:cNvSpPr>
          <p:nvPr>
            <p:ph type="title"/>
          </p:nvPr>
        </p:nvSpPr>
        <p:spPr>
          <a:xfrm>
            <a:off x="303973" y="0"/>
            <a:ext cx="10571998" cy="970450"/>
          </a:xfrm>
        </p:spPr>
        <p:txBody>
          <a:bodyPr/>
          <a:lstStyle/>
          <a:p>
            <a:r>
              <a:rPr lang="zh-CN" altLang="en-US" dirty="0"/>
              <a:t>结果介绍</a:t>
            </a:r>
          </a:p>
        </p:txBody>
      </p:sp>
      <p:pic>
        <p:nvPicPr>
          <p:cNvPr id="5" name="图片 4">
            <a:extLst>
              <a:ext uri="{FF2B5EF4-FFF2-40B4-BE49-F238E27FC236}">
                <a16:creationId xmlns:a16="http://schemas.microsoft.com/office/drawing/2014/main" id="{4A5AE116-34F0-4BD0-B378-9B59FAE6CA1F}"/>
              </a:ext>
            </a:extLst>
          </p:cNvPr>
          <p:cNvPicPr>
            <a:picLocks noChangeAspect="1"/>
          </p:cNvPicPr>
          <p:nvPr/>
        </p:nvPicPr>
        <p:blipFill>
          <a:blip r:embed="rId2"/>
          <a:stretch>
            <a:fillRect/>
          </a:stretch>
        </p:blipFill>
        <p:spPr>
          <a:xfrm>
            <a:off x="1397856" y="970450"/>
            <a:ext cx="9557188" cy="5744481"/>
          </a:xfrm>
          <a:prstGeom prst="rect">
            <a:avLst/>
          </a:prstGeom>
        </p:spPr>
      </p:pic>
    </p:spTree>
    <p:extLst>
      <p:ext uri="{BB962C8B-B14F-4D97-AF65-F5344CB8AC3E}">
        <p14:creationId xmlns:p14="http://schemas.microsoft.com/office/powerpoint/2010/main" val="404865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A7348-A769-4F7C-A21B-8B3BBC312C1E}"/>
              </a:ext>
            </a:extLst>
          </p:cNvPr>
          <p:cNvSpPr>
            <a:spLocks noGrp="1"/>
          </p:cNvSpPr>
          <p:nvPr>
            <p:ph type="title"/>
          </p:nvPr>
        </p:nvSpPr>
        <p:spPr>
          <a:xfrm>
            <a:off x="303973" y="0"/>
            <a:ext cx="10571998" cy="970450"/>
          </a:xfrm>
        </p:spPr>
        <p:txBody>
          <a:bodyPr/>
          <a:lstStyle/>
          <a:p>
            <a:r>
              <a:rPr lang="zh-CN" altLang="en-US" dirty="0"/>
              <a:t>结果介绍</a:t>
            </a:r>
          </a:p>
        </p:txBody>
      </p:sp>
      <p:pic>
        <p:nvPicPr>
          <p:cNvPr id="5" name="图片 4">
            <a:extLst>
              <a:ext uri="{FF2B5EF4-FFF2-40B4-BE49-F238E27FC236}">
                <a16:creationId xmlns:a16="http://schemas.microsoft.com/office/drawing/2014/main" id="{5E21C94F-DC1C-4D8E-821E-0C5612917195}"/>
              </a:ext>
            </a:extLst>
          </p:cNvPr>
          <p:cNvPicPr>
            <a:picLocks noChangeAspect="1"/>
          </p:cNvPicPr>
          <p:nvPr/>
        </p:nvPicPr>
        <p:blipFill>
          <a:blip r:embed="rId2"/>
          <a:stretch>
            <a:fillRect/>
          </a:stretch>
        </p:blipFill>
        <p:spPr>
          <a:xfrm>
            <a:off x="1238059" y="1041471"/>
            <a:ext cx="9441778" cy="5675112"/>
          </a:xfrm>
          <a:prstGeom prst="rect">
            <a:avLst/>
          </a:prstGeom>
        </p:spPr>
      </p:pic>
    </p:spTree>
    <p:extLst>
      <p:ext uri="{BB962C8B-B14F-4D97-AF65-F5344CB8AC3E}">
        <p14:creationId xmlns:p14="http://schemas.microsoft.com/office/powerpoint/2010/main" val="301333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14D60-B88C-4386-B978-0DFC2FB885F3}"/>
              </a:ext>
            </a:extLst>
          </p:cNvPr>
          <p:cNvSpPr>
            <a:spLocks noGrp="1"/>
          </p:cNvSpPr>
          <p:nvPr>
            <p:ph type="title"/>
          </p:nvPr>
        </p:nvSpPr>
        <p:spPr/>
        <p:txBody>
          <a:bodyPr/>
          <a:lstStyle/>
          <a:p>
            <a:r>
              <a:rPr lang="zh-CN" altLang="en-US" dirty="0"/>
              <a:t>总结</a:t>
            </a:r>
          </a:p>
        </p:txBody>
      </p:sp>
      <p:sp>
        <p:nvSpPr>
          <p:cNvPr id="4" name="文本框 3">
            <a:extLst>
              <a:ext uri="{FF2B5EF4-FFF2-40B4-BE49-F238E27FC236}">
                <a16:creationId xmlns:a16="http://schemas.microsoft.com/office/drawing/2014/main" id="{8B03DF87-E7FF-4BFA-B844-8A42A36E2197}"/>
              </a:ext>
            </a:extLst>
          </p:cNvPr>
          <p:cNvSpPr txBox="1"/>
          <p:nvPr/>
        </p:nvSpPr>
        <p:spPr>
          <a:xfrm>
            <a:off x="186431" y="2299317"/>
            <a:ext cx="12005569" cy="4154984"/>
          </a:xfrm>
          <a:prstGeom prst="rect">
            <a:avLst/>
          </a:prstGeom>
          <a:noFill/>
        </p:spPr>
        <p:txBody>
          <a:bodyPr wrap="square" rtlCol="0">
            <a:spAutoFit/>
          </a:bodyPr>
          <a:lstStyle/>
          <a:p>
            <a:r>
              <a:rPr lang="zh-CN" altLang="zh-CN" sz="2400" dirty="0"/>
              <a:t>基于</a:t>
            </a:r>
            <a:r>
              <a:rPr lang="en-US" altLang="zh-CN" sz="2400" dirty="0" err="1"/>
              <a:t>ResNeXt</a:t>
            </a:r>
            <a:r>
              <a:rPr lang="zh-CN" altLang="zh-CN" sz="2400" dirty="0"/>
              <a:t>网络结构的表情包分类器在本次课程设计中取得了非常好的效果，分类器在训练集上的准确率达到了</a:t>
            </a:r>
            <a:r>
              <a:rPr lang="en-US" altLang="zh-CN" sz="2400" dirty="0"/>
              <a:t>100%</a:t>
            </a:r>
            <a:r>
              <a:rPr lang="zh-CN" altLang="zh-CN" sz="2400" dirty="0"/>
              <a:t>，而在测试集上的准确率也达到了</a:t>
            </a:r>
            <a:r>
              <a:rPr lang="en-US" altLang="zh-CN" sz="2400" dirty="0"/>
              <a:t>97%</a:t>
            </a:r>
            <a:r>
              <a:rPr lang="zh-CN" altLang="zh-CN" sz="2400" dirty="0"/>
              <a:t>，且经过对比，发现增加或减少一个</a:t>
            </a:r>
            <a:r>
              <a:rPr lang="en-US" altLang="zh-CN" sz="2400" dirty="0" err="1"/>
              <a:t>ResNeXt</a:t>
            </a:r>
            <a:r>
              <a:rPr lang="zh-CN" altLang="zh-CN" sz="2400" dirty="0"/>
              <a:t>网络的基本块，对模型的准确率的影响并不大。虽然在刚开始的时候，准确率的波动较大，而且准确率比原版的</a:t>
            </a:r>
            <a:r>
              <a:rPr lang="en-US" altLang="zh-CN" sz="2400" dirty="0" err="1"/>
              <a:t>ResNeXt</a:t>
            </a:r>
            <a:r>
              <a:rPr lang="zh-CN" altLang="zh-CN" sz="2400" dirty="0"/>
              <a:t>网络有较大的差异，但由于在运行</a:t>
            </a:r>
            <a:r>
              <a:rPr lang="en-US" altLang="zh-CN" sz="2400" dirty="0"/>
              <a:t>100</a:t>
            </a:r>
            <a:r>
              <a:rPr lang="zh-CN" altLang="zh-CN" sz="2400" dirty="0"/>
              <a:t>次迭代后影响较小，因此，我们可以认为该网络结构在这个表情包数据集上的效果很好。但是，不可否认的是，由于数据集的规模较少（总共只有</a:t>
            </a:r>
            <a:r>
              <a:rPr lang="en-US" altLang="zh-CN" sz="2400" dirty="0"/>
              <a:t>4585</a:t>
            </a:r>
            <a:r>
              <a:rPr lang="zh-CN" altLang="zh-CN" sz="2400" dirty="0"/>
              <a:t>（训练集）</a:t>
            </a:r>
            <a:r>
              <a:rPr lang="en-US" altLang="zh-CN" sz="2400" dirty="0"/>
              <a:t>+1147</a:t>
            </a:r>
            <a:r>
              <a:rPr lang="zh-CN" altLang="zh-CN" sz="2400" dirty="0"/>
              <a:t>（测试集）</a:t>
            </a:r>
            <a:r>
              <a:rPr lang="en-US" altLang="zh-CN" sz="2400" dirty="0"/>
              <a:t>=5732</a:t>
            </a:r>
            <a:r>
              <a:rPr lang="zh-CN" altLang="zh-CN" sz="2400" dirty="0"/>
              <a:t>张图片，而且这个已经是经过旋转操作增加数据集后的数据），以及进行旋转操作增加数据量的方法的约束，这样去制作数据集的方式可能不太规范，并会造成较大的误差。而在使用单张图片验证模型正确率的过程中，我们认为这个模型（</a:t>
            </a:r>
            <a:r>
              <a:rPr lang="en-US" altLang="zh-CN" sz="2400" dirty="0"/>
              <a:t>v1.3</a:t>
            </a:r>
            <a:r>
              <a:rPr lang="zh-CN" altLang="zh-CN" sz="2400" dirty="0"/>
              <a:t>）在预测部分表情包图片时仍有错误的情况出现。在下一阶段，可能仍需要使用更多的数据对模型进行训练和测试。</a:t>
            </a:r>
          </a:p>
        </p:txBody>
      </p:sp>
    </p:spTree>
    <p:extLst>
      <p:ext uri="{BB962C8B-B14F-4D97-AF65-F5344CB8AC3E}">
        <p14:creationId xmlns:p14="http://schemas.microsoft.com/office/powerpoint/2010/main" val="1109551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EB6E5D3-BE1F-41B5-ABE2-B0E4459BB206}"/>
              </a:ext>
            </a:extLst>
          </p:cNvPr>
          <p:cNvSpPr>
            <a:spLocks noGrp="1"/>
          </p:cNvSpPr>
          <p:nvPr>
            <p:ph type="title" idx="4294967295"/>
          </p:nvPr>
        </p:nvSpPr>
        <p:spPr>
          <a:xfrm>
            <a:off x="1012054" y="846122"/>
            <a:ext cx="7910003" cy="2582878"/>
          </a:xfrm>
        </p:spPr>
        <p:txBody>
          <a:bodyPr/>
          <a:lstStyle/>
          <a:p>
            <a:r>
              <a:rPr lang="zh-CN" altLang="en-US" sz="8800" dirty="0"/>
              <a:t>谢谢聆听！</a:t>
            </a:r>
            <a:br>
              <a:rPr lang="en-US" altLang="zh-CN" dirty="0"/>
            </a:br>
            <a:r>
              <a:rPr lang="en-US" altLang="zh-CN" dirty="0"/>
              <a:t>        </a:t>
            </a:r>
            <a:endParaRPr lang="zh-CN" altLang="en-US" dirty="0"/>
          </a:p>
        </p:txBody>
      </p:sp>
      <p:sp>
        <p:nvSpPr>
          <p:cNvPr id="9" name="文本框 8">
            <a:extLst>
              <a:ext uri="{FF2B5EF4-FFF2-40B4-BE49-F238E27FC236}">
                <a16:creationId xmlns:a16="http://schemas.microsoft.com/office/drawing/2014/main" id="{72607BC9-F56D-4B72-9408-82E1F259066D}"/>
              </a:ext>
            </a:extLst>
          </p:cNvPr>
          <p:cNvSpPr txBox="1"/>
          <p:nvPr/>
        </p:nvSpPr>
        <p:spPr>
          <a:xfrm>
            <a:off x="1669003" y="3541402"/>
            <a:ext cx="11097086" cy="2062103"/>
          </a:xfrm>
          <a:prstGeom prst="rect">
            <a:avLst/>
          </a:prstGeom>
          <a:noFill/>
        </p:spPr>
        <p:txBody>
          <a:bodyPr wrap="square" rtlCol="0">
            <a:spAutoFit/>
          </a:bodyPr>
          <a:lstStyle/>
          <a:p>
            <a:r>
              <a:rPr lang="zh-CN" altLang="en-US" sz="3200" dirty="0"/>
              <a:t>这个是整个项目的</a:t>
            </a:r>
            <a:r>
              <a:rPr lang="en-US" altLang="zh-CN" sz="3200" dirty="0" err="1"/>
              <a:t>github</a:t>
            </a:r>
            <a:r>
              <a:rPr lang="zh-CN" altLang="en-US" sz="3200" dirty="0"/>
              <a:t>地址</a:t>
            </a:r>
            <a:r>
              <a:rPr lang="en-US" altLang="zh-CN" sz="3200" dirty="0"/>
              <a:t>:</a:t>
            </a:r>
          </a:p>
          <a:p>
            <a:r>
              <a:rPr lang="en-US" altLang="zh-CN" sz="3200" dirty="0"/>
              <a:t>https://github.com/TonyNgcn/meme-classification</a:t>
            </a:r>
          </a:p>
          <a:p>
            <a:r>
              <a:rPr lang="zh-CN" altLang="en-US" sz="3200" dirty="0"/>
              <a:t>欢迎去给个</a:t>
            </a:r>
            <a:r>
              <a:rPr lang="en-US" altLang="zh-CN" sz="3200" dirty="0"/>
              <a:t>star</a:t>
            </a:r>
            <a:r>
              <a:rPr lang="zh-CN" altLang="en-US" sz="3200" dirty="0"/>
              <a:t>！！</a:t>
            </a:r>
            <a:endParaRPr lang="en-US" altLang="zh-CN" sz="3200" dirty="0"/>
          </a:p>
          <a:p>
            <a:r>
              <a:rPr lang="en-US" altLang="zh-CN" sz="3200" dirty="0"/>
              <a:t>2019-06-25</a:t>
            </a:r>
            <a:endParaRPr lang="zh-CN" altLang="en-US" sz="3200" dirty="0"/>
          </a:p>
        </p:txBody>
      </p:sp>
    </p:spTree>
    <p:extLst>
      <p:ext uri="{BB962C8B-B14F-4D97-AF65-F5344CB8AC3E}">
        <p14:creationId xmlns:p14="http://schemas.microsoft.com/office/powerpoint/2010/main" val="395736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B4307-9138-4198-A76B-555912D98C00}"/>
              </a:ext>
            </a:extLst>
          </p:cNvPr>
          <p:cNvSpPr>
            <a:spLocks noGrp="1"/>
          </p:cNvSpPr>
          <p:nvPr>
            <p:ph type="title"/>
          </p:nvPr>
        </p:nvSpPr>
        <p:spPr/>
        <p:txBody>
          <a:bodyPr/>
          <a:lstStyle/>
          <a:p>
            <a:r>
              <a:rPr lang="zh-CN" altLang="en-US" dirty="0"/>
              <a:t>问题背景与描述</a:t>
            </a:r>
          </a:p>
        </p:txBody>
      </p:sp>
      <p:sp>
        <p:nvSpPr>
          <p:cNvPr id="3" name="内容占位符 2">
            <a:extLst>
              <a:ext uri="{FF2B5EF4-FFF2-40B4-BE49-F238E27FC236}">
                <a16:creationId xmlns:a16="http://schemas.microsoft.com/office/drawing/2014/main" id="{0FCECA11-EAF1-4886-B6A9-CA867F7241DA}"/>
              </a:ext>
            </a:extLst>
          </p:cNvPr>
          <p:cNvSpPr>
            <a:spLocks noGrp="1"/>
          </p:cNvSpPr>
          <p:nvPr>
            <p:ph idx="1"/>
          </p:nvPr>
        </p:nvSpPr>
        <p:spPr/>
        <p:txBody>
          <a:bodyPr/>
          <a:lstStyle/>
          <a:p>
            <a:r>
              <a:rPr lang="zh-CN" altLang="zh-CN" sz="2800" dirty="0"/>
              <a:t>当前，我们在网上聊天的时候会使用各种各样的表情包。表情包可以用来简短精悍有趣地表达自己的内心想法，它不仅新潮幽默，更是能激发人的智慧和人的各种语言天赋。弥补了只有文字不能表达的情景，可以让我们的聊天更加有趣。当见识到各种各样的表情包时，我们产生了一个想法，能不能让电脑自动的分类各种各样的表情包呢？这也是我今天课程设计的主题。</a:t>
            </a:r>
          </a:p>
          <a:p>
            <a:endParaRPr lang="zh-CN" altLang="en-US" dirty="0"/>
          </a:p>
        </p:txBody>
      </p:sp>
    </p:spTree>
    <p:extLst>
      <p:ext uri="{BB962C8B-B14F-4D97-AF65-F5344CB8AC3E}">
        <p14:creationId xmlns:p14="http://schemas.microsoft.com/office/powerpoint/2010/main" val="4156314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1351A-FF59-4BEE-9DE4-012A72820E6E}"/>
              </a:ext>
            </a:extLst>
          </p:cNvPr>
          <p:cNvSpPr>
            <a:spLocks noGrp="1"/>
          </p:cNvSpPr>
          <p:nvPr>
            <p:ph type="title"/>
          </p:nvPr>
        </p:nvSpPr>
        <p:spPr>
          <a:xfrm>
            <a:off x="810001" y="766784"/>
            <a:ext cx="10571998" cy="970450"/>
          </a:xfrm>
        </p:spPr>
        <p:txBody>
          <a:bodyPr/>
          <a:lstStyle/>
          <a:p>
            <a:r>
              <a:rPr lang="zh-CN" altLang="en-US" dirty="0"/>
              <a:t>数据介绍</a:t>
            </a:r>
            <a:br>
              <a:rPr lang="en-US" altLang="zh-CN" dirty="0"/>
            </a:br>
            <a:endParaRPr lang="zh-CN" altLang="en-US" dirty="0"/>
          </a:p>
        </p:txBody>
      </p:sp>
      <p:pic>
        <p:nvPicPr>
          <p:cNvPr id="6" name="图片 5">
            <a:extLst>
              <a:ext uri="{FF2B5EF4-FFF2-40B4-BE49-F238E27FC236}">
                <a16:creationId xmlns:a16="http://schemas.microsoft.com/office/drawing/2014/main" id="{2E107EFC-0ABE-4BF3-A691-1DC608997F3B}"/>
              </a:ext>
            </a:extLst>
          </p:cNvPr>
          <p:cNvPicPr>
            <a:picLocks noChangeAspect="1"/>
          </p:cNvPicPr>
          <p:nvPr/>
        </p:nvPicPr>
        <p:blipFill>
          <a:blip r:embed="rId2"/>
          <a:stretch>
            <a:fillRect/>
          </a:stretch>
        </p:blipFill>
        <p:spPr>
          <a:xfrm>
            <a:off x="123620" y="1494621"/>
            <a:ext cx="5680068" cy="3868758"/>
          </a:xfrm>
          <a:prstGeom prst="rect">
            <a:avLst/>
          </a:prstGeom>
        </p:spPr>
      </p:pic>
      <p:pic>
        <p:nvPicPr>
          <p:cNvPr id="7" name="图片 6">
            <a:extLst>
              <a:ext uri="{FF2B5EF4-FFF2-40B4-BE49-F238E27FC236}">
                <a16:creationId xmlns:a16="http://schemas.microsoft.com/office/drawing/2014/main" id="{A8EE4216-3AC4-4F9D-804F-7B2377576D8F}"/>
              </a:ext>
            </a:extLst>
          </p:cNvPr>
          <p:cNvPicPr>
            <a:picLocks noChangeAspect="1"/>
          </p:cNvPicPr>
          <p:nvPr/>
        </p:nvPicPr>
        <p:blipFill>
          <a:blip r:embed="rId3"/>
          <a:stretch>
            <a:fillRect/>
          </a:stretch>
        </p:blipFill>
        <p:spPr>
          <a:xfrm>
            <a:off x="5931114" y="137160"/>
            <a:ext cx="5960089" cy="5278248"/>
          </a:xfrm>
          <a:prstGeom prst="rect">
            <a:avLst/>
          </a:prstGeom>
        </p:spPr>
      </p:pic>
      <p:sp>
        <p:nvSpPr>
          <p:cNvPr id="9" name="文本框 8">
            <a:extLst>
              <a:ext uri="{FF2B5EF4-FFF2-40B4-BE49-F238E27FC236}">
                <a16:creationId xmlns:a16="http://schemas.microsoft.com/office/drawing/2014/main" id="{26967DFB-8A36-47A9-A827-3220C0EDBD85}"/>
              </a:ext>
            </a:extLst>
          </p:cNvPr>
          <p:cNvSpPr txBox="1"/>
          <p:nvPr/>
        </p:nvSpPr>
        <p:spPr>
          <a:xfrm>
            <a:off x="926592" y="5721884"/>
            <a:ext cx="10455407" cy="369332"/>
          </a:xfrm>
          <a:prstGeom prst="rect">
            <a:avLst/>
          </a:prstGeom>
          <a:noFill/>
        </p:spPr>
        <p:txBody>
          <a:bodyPr wrap="square" rtlCol="0">
            <a:spAutoFit/>
          </a:bodyPr>
          <a:lstStyle/>
          <a:p>
            <a:r>
              <a:rPr lang="zh-CN" altLang="en-US" dirty="0"/>
              <a:t>从左边的程序中用</a:t>
            </a:r>
            <a:r>
              <a:rPr lang="en-US" altLang="zh-CN" dirty="0"/>
              <a:t>Fiddler</a:t>
            </a:r>
            <a:r>
              <a:rPr lang="zh-CN" altLang="en-US" dirty="0"/>
              <a:t>截取下载链接，得到如右图的下载链接，使用下载工具下载表情包图片</a:t>
            </a:r>
          </a:p>
        </p:txBody>
      </p:sp>
    </p:spTree>
    <p:extLst>
      <p:ext uri="{BB962C8B-B14F-4D97-AF65-F5344CB8AC3E}">
        <p14:creationId xmlns:p14="http://schemas.microsoft.com/office/powerpoint/2010/main" val="732921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16C71-FF94-47A1-BBEB-62AC42706FCA}"/>
              </a:ext>
            </a:extLst>
          </p:cNvPr>
          <p:cNvSpPr>
            <a:spLocks noGrp="1"/>
          </p:cNvSpPr>
          <p:nvPr>
            <p:ph type="title"/>
          </p:nvPr>
        </p:nvSpPr>
        <p:spPr>
          <a:xfrm>
            <a:off x="484632" y="768414"/>
            <a:ext cx="9260590" cy="45719"/>
          </a:xfrm>
        </p:spPr>
        <p:txBody>
          <a:bodyPr/>
          <a:lstStyle/>
          <a:p>
            <a:r>
              <a:rPr lang="zh-CN" altLang="en-US" dirty="0"/>
              <a:t>数据介绍</a:t>
            </a:r>
          </a:p>
        </p:txBody>
      </p:sp>
      <p:pic>
        <p:nvPicPr>
          <p:cNvPr id="3" name="图片 2">
            <a:extLst>
              <a:ext uri="{FF2B5EF4-FFF2-40B4-BE49-F238E27FC236}">
                <a16:creationId xmlns:a16="http://schemas.microsoft.com/office/drawing/2014/main" id="{32C15567-BF6A-43CA-B21B-3853D56162CE}"/>
              </a:ext>
            </a:extLst>
          </p:cNvPr>
          <p:cNvPicPr>
            <a:picLocks noChangeAspect="1"/>
          </p:cNvPicPr>
          <p:nvPr/>
        </p:nvPicPr>
        <p:blipFill>
          <a:blip r:embed="rId2"/>
          <a:stretch>
            <a:fillRect/>
          </a:stretch>
        </p:blipFill>
        <p:spPr>
          <a:xfrm>
            <a:off x="883152" y="932413"/>
            <a:ext cx="10694888" cy="5702659"/>
          </a:xfrm>
          <a:prstGeom prst="rect">
            <a:avLst/>
          </a:prstGeom>
        </p:spPr>
      </p:pic>
      <p:pic>
        <p:nvPicPr>
          <p:cNvPr id="4" name="图片 3">
            <a:extLst>
              <a:ext uri="{FF2B5EF4-FFF2-40B4-BE49-F238E27FC236}">
                <a16:creationId xmlns:a16="http://schemas.microsoft.com/office/drawing/2014/main" id="{F36CAD9A-4A7C-4C57-A1E3-50D500466CDE}"/>
              </a:ext>
            </a:extLst>
          </p:cNvPr>
          <p:cNvPicPr>
            <a:picLocks noChangeAspect="1"/>
          </p:cNvPicPr>
          <p:nvPr/>
        </p:nvPicPr>
        <p:blipFill>
          <a:blip r:embed="rId3"/>
          <a:stretch>
            <a:fillRect/>
          </a:stretch>
        </p:blipFill>
        <p:spPr>
          <a:xfrm>
            <a:off x="883152" y="932413"/>
            <a:ext cx="10701286" cy="5702659"/>
          </a:xfrm>
          <a:prstGeom prst="rect">
            <a:avLst/>
          </a:prstGeom>
        </p:spPr>
      </p:pic>
      <p:pic>
        <p:nvPicPr>
          <p:cNvPr id="5" name="图片 4">
            <a:extLst>
              <a:ext uri="{FF2B5EF4-FFF2-40B4-BE49-F238E27FC236}">
                <a16:creationId xmlns:a16="http://schemas.microsoft.com/office/drawing/2014/main" id="{5DD97AC6-624A-4A22-B855-90F734F6037D}"/>
              </a:ext>
            </a:extLst>
          </p:cNvPr>
          <p:cNvPicPr>
            <a:picLocks noChangeAspect="1"/>
          </p:cNvPicPr>
          <p:nvPr/>
        </p:nvPicPr>
        <p:blipFill>
          <a:blip r:embed="rId4"/>
          <a:stretch>
            <a:fillRect/>
          </a:stretch>
        </p:blipFill>
        <p:spPr>
          <a:xfrm>
            <a:off x="876754" y="932413"/>
            <a:ext cx="10818278" cy="5702658"/>
          </a:xfrm>
          <a:prstGeom prst="rect">
            <a:avLst/>
          </a:prstGeom>
        </p:spPr>
      </p:pic>
      <p:sp>
        <p:nvSpPr>
          <p:cNvPr id="6" name="文本框 5">
            <a:extLst>
              <a:ext uri="{FF2B5EF4-FFF2-40B4-BE49-F238E27FC236}">
                <a16:creationId xmlns:a16="http://schemas.microsoft.com/office/drawing/2014/main" id="{A199BA03-D2F4-4834-905F-CB3E728898BA}"/>
              </a:ext>
            </a:extLst>
          </p:cNvPr>
          <p:cNvSpPr txBox="1"/>
          <p:nvPr/>
        </p:nvSpPr>
        <p:spPr>
          <a:xfrm>
            <a:off x="3410712" y="219456"/>
            <a:ext cx="8019288" cy="461665"/>
          </a:xfrm>
          <a:prstGeom prst="rect">
            <a:avLst/>
          </a:prstGeom>
          <a:noFill/>
        </p:spPr>
        <p:txBody>
          <a:bodyPr wrap="square" rtlCol="0">
            <a:spAutoFit/>
          </a:bodyPr>
          <a:lstStyle/>
          <a:p>
            <a:r>
              <a:rPr lang="zh-CN" altLang="en-US" sz="2400" dirty="0"/>
              <a:t>这部分图片已经过人工筛选，就是最终的数据集</a:t>
            </a:r>
          </a:p>
        </p:txBody>
      </p:sp>
    </p:spTree>
    <p:extLst>
      <p:ext uri="{BB962C8B-B14F-4D97-AF65-F5344CB8AC3E}">
        <p14:creationId xmlns:p14="http://schemas.microsoft.com/office/powerpoint/2010/main" val="351038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A338E-7CFB-4B8C-B9AF-99AF3BED062A}"/>
              </a:ext>
            </a:extLst>
          </p:cNvPr>
          <p:cNvSpPr>
            <a:spLocks noGrp="1"/>
          </p:cNvSpPr>
          <p:nvPr>
            <p:ph type="title"/>
          </p:nvPr>
        </p:nvSpPr>
        <p:spPr/>
        <p:txBody>
          <a:bodyPr/>
          <a:lstStyle/>
          <a:p>
            <a:r>
              <a:rPr lang="zh-CN" altLang="en-US" dirty="0"/>
              <a:t>数据介绍</a:t>
            </a:r>
          </a:p>
        </p:txBody>
      </p:sp>
      <p:pic>
        <p:nvPicPr>
          <p:cNvPr id="4" name="图片 3">
            <a:extLst>
              <a:ext uri="{FF2B5EF4-FFF2-40B4-BE49-F238E27FC236}">
                <a16:creationId xmlns:a16="http://schemas.microsoft.com/office/drawing/2014/main" id="{1E568EF3-0B07-4A22-A2CA-DD7633F7F26E}"/>
              </a:ext>
            </a:extLst>
          </p:cNvPr>
          <p:cNvPicPr>
            <a:picLocks noChangeAspect="1"/>
          </p:cNvPicPr>
          <p:nvPr/>
        </p:nvPicPr>
        <p:blipFill>
          <a:blip r:embed="rId2"/>
          <a:stretch>
            <a:fillRect/>
          </a:stretch>
        </p:blipFill>
        <p:spPr>
          <a:xfrm>
            <a:off x="6693409" y="313854"/>
            <a:ext cx="3922776" cy="6230292"/>
          </a:xfrm>
          <a:prstGeom prst="rect">
            <a:avLst/>
          </a:prstGeom>
        </p:spPr>
      </p:pic>
      <p:sp>
        <p:nvSpPr>
          <p:cNvPr id="6" name="文本框 5">
            <a:extLst>
              <a:ext uri="{FF2B5EF4-FFF2-40B4-BE49-F238E27FC236}">
                <a16:creationId xmlns:a16="http://schemas.microsoft.com/office/drawing/2014/main" id="{95349D88-E098-468D-B0F7-2D7F9348AC4E}"/>
              </a:ext>
            </a:extLst>
          </p:cNvPr>
          <p:cNvSpPr txBox="1"/>
          <p:nvPr/>
        </p:nvSpPr>
        <p:spPr>
          <a:xfrm>
            <a:off x="526536" y="3026664"/>
            <a:ext cx="5117596" cy="2308324"/>
          </a:xfrm>
          <a:prstGeom prst="rect">
            <a:avLst/>
          </a:prstGeom>
          <a:noFill/>
        </p:spPr>
        <p:txBody>
          <a:bodyPr wrap="square" rtlCol="0">
            <a:spAutoFit/>
          </a:bodyPr>
          <a:lstStyle/>
          <a:p>
            <a:r>
              <a:rPr lang="zh-CN" altLang="en-US" dirty="0"/>
              <a:t>数据集的图片分为</a:t>
            </a:r>
            <a:r>
              <a:rPr lang="en-US" altLang="zh-CN" dirty="0"/>
              <a:t>10</a:t>
            </a:r>
            <a:r>
              <a:rPr lang="zh-CN" altLang="en-US" dirty="0"/>
              <a:t>个类别（如右图）</a:t>
            </a:r>
            <a:endParaRPr lang="en-US" altLang="zh-CN" dirty="0"/>
          </a:p>
          <a:p>
            <a:endParaRPr lang="en-US" altLang="zh-CN" dirty="0"/>
          </a:p>
          <a:p>
            <a:r>
              <a:rPr lang="zh-CN" altLang="en-US" dirty="0"/>
              <a:t>其中有</a:t>
            </a:r>
            <a:r>
              <a:rPr lang="en-US" altLang="zh-CN" dirty="0"/>
              <a:t>gif</a:t>
            </a:r>
            <a:r>
              <a:rPr lang="zh-CN" altLang="en-US" dirty="0"/>
              <a:t>格式的文件，提取当中的几帧直接保存成</a:t>
            </a:r>
            <a:r>
              <a:rPr lang="en-US" altLang="zh-CN" dirty="0"/>
              <a:t>jpg</a:t>
            </a:r>
            <a:r>
              <a:rPr lang="zh-CN" altLang="en-US" dirty="0"/>
              <a:t>格式的文件</a:t>
            </a:r>
            <a:endParaRPr lang="en-US" altLang="zh-CN" dirty="0"/>
          </a:p>
          <a:p>
            <a:endParaRPr lang="en-US" altLang="zh-CN" dirty="0"/>
          </a:p>
          <a:p>
            <a:r>
              <a:rPr lang="zh-CN" altLang="en-US" dirty="0"/>
              <a:t>对于其他格式的图片，都转换成</a:t>
            </a:r>
            <a:r>
              <a:rPr lang="en-US" altLang="zh-CN" dirty="0"/>
              <a:t>jpg</a:t>
            </a:r>
            <a:r>
              <a:rPr lang="zh-CN" altLang="en-US" dirty="0"/>
              <a:t>格式的图片</a:t>
            </a:r>
            <a:endParaRPr lang="en-US" altLang="zh-CN" dirty="0"/>
          </a:p>
          <a:p>
            <a:endParaRPr lang="en-US" altLang="zh-CN" dirty="0"/>
          </a:p>
          <a:p>
            <a:r>
              <a:rPr lang="zh-CN" altLang="en-US" dirty="0"/>
              <a:t>数据集分成</a:t>
            </a:r>
            <a:r>
              <a:rPr lang="en-US" altLang="zh-CN" dirty="0"/>
              <a:t>10</a:t>
            </a:r>
            <a:r>
              <a:rPr lang="zh-CN" altLang="en-US" dirty="0"/>
              <a:t>个类别是仿照了</a:t>
            </a:r>
            <a:r>
              <a:rPr lang="en-US" altLang="zh-CN" dirty="0"/>
              <a:t>cifar10</a:t>
            </a:r>
            <a:r>
              <a:rPr lang="zh-CN" altLang="en-US" dirty="0"/>
              <a:t>的数据</a:t>
            </a:r>
          </a:p>
        </p:txBody>
      </p:sp>
    </p:spTree>
    <p:extLst>
      <p:ext uri="{BB962C8B-B14F-4D97-AF65-F5344CB8AC3E}">
        <p14:creationId xmlns:p14="http://schemas.microsoft.com/office/powerpoint/2010/main" val="4006656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17D07-CB3D-441F-97B5-42044FD9ABEB}"/>
              </a:ext>
            </a:extLst>
          </p:cNvPr>
          <p:cNvSpPr>
            <a:spLocks noGrp="1"/>
          </p:cNvSpPr>
          <p:nvPr>
            <p:ph type="title"/>
          </p:nvPr>
        </p:nvSpPr>
        <p:spPr>
          <a:xfrm>
            <a:off x="552548" y="118714"/>
            <a:ext cx="10571998" cy="970450"/>
          </a:xfrm>
        </p:spPr>
        <p:txBody>
          <a:bodyPr/>
          <a:lstStyle/>
          <a:p>
            <a:r>
              <a:rPr lang="zh-CN" altLang="en-US" dirty="0"/>
              <a:t>数据预处理</a:t>
            </a:r>
          </a:p>
        </p:txBody>
      </p:sp>
      <p:sp>
        <p:nvSpPr>
          <p:cNvPr id="3" name="矩形 2">
            <a:extLst>
              <a:ext uri="{FF2B5EF4-FFF2-40B4-BE49-F238E27FC236}">
                <a16:creationId xmlns:a16="http://schemas.microsoft.com/office/drawing/2014/main" id="{DE38E86C-5354-44AB-92F5-0EA58226493D}"/>
              </a:ext>
            </a:extLst>
          </p:cNvPr>
          <p:cNvSpPr/>
          <p:nvPr/>
        </p:nvSpPr>
        <p:spPr>
          <a:xfrm>
            <a:off x="429088" y="2145177"/>
            <a:ext cx="4790983" cy="4524315"/>
          </a:xfrm>
          <a:prstGeom prst="rect">
            <a:avLst/>
          </a:prstGeom>
        </p:spPr>
        <p:txBody>
          <a:bodyPr wrap="square">
            <a:spAutoFit/>
          </a:bodyPr>
          <a:lstStyle/>
          <a:p>
            <a:r>
              <a:rPr lang="en-US" altLang="zh-CN" dirty="0"/>
              <a:t>The CIFAR-10 dataset consists of 60000 32x32 </a:t>
            </a:r>
            <a:r>
              <a:rPr lang="en-US" altLang="zh-CN" dirty="0" err="1"/>
              <a:t>colour</a:t>
            </a:r>
            <a:r>
              <a:rPr lang="en-US" altLang="zh-CN" dirty="0"/>
              <a:t> images in 10 classes, with 6000 images per class. There are 50000 training images and 10000 test images. </a:t>
            </a:r>
          </a:p>
          <a:p>
            <a:endParaRPr lang="en-US" altLang="zh-CN" dirty="0"/>
          </a:p>
          <a:p>
            <a:r>
              <a:rPr lang="en-US" altLang="zh-CN" dirty="0"/>
              <a:t>The dataset is divided into five training batches and one test batch, each with 10000 images. The test batch contains exactly 1000 randomly-selected images from each class. The training batches contain the remaining images in random order, but some training batches may contain more images from one class than another. Between them, the training batches contain exactly 5000 images from each class. </a:t>
            </a:r>
            <a:endParaRPr lang="zh-CN" altLang="en-US" dirty="0"/>
          </a:p>
        </p:txBody>
      </p:sp>
      <p:pic>
        <p:nvPicPr>
          <p:cNvPr id="5" name="图片 4">
            <a:extLst>
              <a:ext uri="{FF2B5EF4-FFF2-40B4-BE49-F238E27FC236}">
                <a16:creationId xmlns:a16="http://schemas.microsoft.com/office/drawing/2014/main" id="{30B96F2A-E938-4060-9EFC-0850ECECF52F}"/>
              </a:ext>
            </a:extLst>
          </p:cNvPr>
          <p:cNvPicPr>
            <a:picLocks noChangeAspect="1"/>
          </p:cNvPicPr>
          <p:nvPr/>
        </p:nvPicPr>
        <p:blipFill>
          <a:blip r:embed="rId2"/>
          <a:stretch>
            <a:fillRect/>
          </a:stretch>
        </p:blipFill>
        <p:spPr>
          <a:xfrm>
            <a:off x="6010183" y="2340187"/>
            <a:ext cx="5272461" cy="4000838"/>
          </a:xfrm>
          <a:prstGeom prst="rect">
            <a:avLst/>
          </a:prstGeom>
        </p:spPr>
      </p:pic>
      <p:sp>
        <p:nvSpPr>
          <p:cNvPr id="6" name="文本框 5">
            <a:extLst>
              <a:ext uri="{FF2B5EF4-FFF2-40B4-BE49-F238E27FC236}">
                <a16:creationId xmlns:a16="http://schemas.microsoft.com/office/drawing/2014/main" id="{D06EBFD6-E3BD-4DB1-A40E-F2304FC44ACC}"/>
              </a:ext>
            </a:extLst>
          </p:cNvPr>
          <p:cNvSpPr txBox="1"/>
          <p:nvPr/>
        </p:nvSpPr>
        <p:spPr>
          <a:xfrm>
            <a:off x="630315" y="1154097"/>
            <a:ext cx="11123720" cy="646331"/>
          </a:xfrm>
          <a:prstGeom prst="rect">
            <a:avLst/>
          </a:prstGeom>
          <a:noFill/>
        </p:spPr>
        <p:txBody>
          <a:bodyPr wrap="square" rtlCol="0">
            <a:spAutoFit/>
          </a:bodyPr>
          <a:lstStyle/>
          <a:p>
            <a:r>
              <a:rPr lang="zh-CN" altLang="en-US" dirty="0"/>
              <a:t>对于</a:t>
            </a:r>
            <a:r>
              <a:rPr lang="en-US" altLang="zh-CN" dirty="0"/>
              <a:t>CIFAR-10</a:t>
            </a:r>
            <a:r>
              <a:rPr lang="zh-CN" altLang="en-US" dirty="0"/>
              <a:t>数据集，引用其官方的介绍，就是</a:t>
            </a:r>
            <a:r>
              <a:rPr lang="en-US" altLang="zh-CN" dirty="0"/>
              <a:t>60000</a:t>
            </a:r>
            <a:r>
              <a:rPr lang="zh-CN" altLang="en-US" dirty="0"/>
              <a:t>张</a:t>
            </a:r>
            <a:r>
              <a:rPr lang="en-US" altLang="zh-CN" dirty="0"/>
              <a:t>10</a:t>
            </a:r>
            <a:r>
              <a:rPr lang="zh-CN" altLang="en-US" dirty="0"/>
              <a:t>个类别的</a:t>
            </a:r>
            <a:r>
              <a:rPr lang="en-US" altLang="zh-CN" dirty="0"/>
              <a:t>32</a:t>
            </a:r>
            <a:r>
              <a:rPr lang="zh-CN" altLang="en-US" dirty="0"/>
              <a:t>*</a:t>
            </a:r>
            <a:r>
              <a:rPr lang="en-US" altLang="zh-CN" dirty="0"/>
              <a:t>32</a:t>
            </a:r>
            <a:r>
              <a:rPr lang="zh-CN" altLang="en-US" dirty="0"/>
              <a:t>的图片</a:t>
            </a:r>
            <a:endParaRPr lang="en-US" altLang="zh-CN" dirty="0"/>
          </a:p>
          <a:p>
            <a:r>
              <a:rPr lang="zh-CN" altLang="en-US" dirty="0"/>
              <a:t>因此刚才的图片也需要进行这样的处理</a:t>
            </a:r>
          </a:p>
        </p:txBody>
      </p:sp>
    </p:spTree>
    <p:extLst>
      <p:ext uri="{BB962C8B-B14F-4D97-AF65-F5344CB8AC3E}">
        <p14:creationId xmlns:p14="http://schemas.microsoft.com/office/powerpoint/2010/main" val="3768536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FDDAC-BFC1-4EBE-B680-974762991C12}"/>
              </a:ext>
            </a:extLst>
          </p:cNvPr>
          <p:cNvSpPr>
            <a:spLocks noGrp="1"/>
          </p:cNvSpPr>
          <p:nvPr>
            <p:ph type="title"/>
          </p:nvPr>
        </p:nvSpPr>
        <p:spPr>
          <a:xfrm>
            <a:off x="446016" y="-76594"/>
            <a:ext cx="10571998" cy="970450"/>
          </a:xfrm>
        </p:spPr>
        <p:txBody>
          <a:bodyPr/>
          <a:lstStyle/>
          <a:p>
            <a:r>
              <a:rPr lang="zh-CN" altLang="en-US" dirty="0"/>
              <a:t>数据预处理</a:t>
            </a:r>
          </a:p>
        </p:txBody>
      </p:sp>
      <p:sp>
        <p:nvSpPr>
          <p:cNvPr id="3" name="文本框 2">
            <a:extLst>
              <a:ext uri="{FF2B5EF4-FFF2-40B4-BE49-F238E27FC236}">
                <a16:creationId xmlns:a16="http://schemas.microsoft.com/office/drawing/2014/main" id="{570EAE09-733B-4028-A97D-412E66904C26}"/>
              </a:ext>
            </a:extLst>
          </p:cNvPr>
          <p:cNvSpPr txBox="1"/>
          <p:nvPr/>
        </p:nvSpPr>
        <p:spPr>
          <a:xfrm>
            <a:off x="195801" y="2173706"/>
            <a:ext cx="5068657" cy="3416320"/>
          </a:xfrm>
          <a:prstGeom prst="rect">
            <a:avLst/>
          </a:prstGeom>
          <a:noFill/>
        </p:spPr>
        <p:txBody>
          <a:bodyPr wrap="square" rtlCol="0">
            <a:spAutoFit/>
          </a:bodyPr>
          <a:lstStyle/>
          <a:p>
            <a:r>
              <a:rPr lang="zh-CN" altLang="en-US" sz="2400" dirty="0"/>
              <a:t>数据预处理的工作：</a:t>
            </a:r>
            <a:endParaRPr lang="en-US" altLang="zh-CN" sz="2400" dirty="0"/>
          </a:p>
          <a:p>
            <a:r>
              <a:rPr lang="en-US" altLang="zh-CN" sz="2400" dirty="0"/>
              <a:t>1.</a:t>
            </a:r>
            <a:r>
              <a:rPr lang="zh-CN" altLang="en-US" sz="2400" dirty="0"/>
              <a:t>把图片大小修改为</a:t>
            </a:r>
            <a:r>
              <a:rPr lang="en-US" altLang="zh-CN" sz="2400" dirty="0"/>
              <a:t>32</a:t>
            </a:r>
            <a:r>
              <a:rPr lang="zh-CN" altLang="en-US" sz="2400" dirty="0"/>
              <a:t>*</a:t>
            </a:r>
            <a:r>
              <a:rPr lang="en-US" altLang="zh-CN" sz="2400" dirty="0"/>
              <a:t>32</a:t>
            </a:r>
          </a:p>
          <a:p>
            <a:r>
              <a:rPr lang="en-US" altLang="zh-CN" sz="2400" dirty="0"/>
              <a:t>2.</a:t>
            </a:r>
            <a:r>
              <a:rPr lang="zh-CN" altLang="en-US" sz="2400" dirty="0"/>
              <a:t>由于数据量不足，这里把同一张图片进行了旋转操作，一张图片变成了</a:t>
            </a:r>
            <a:r>
              <a:rPr lang="en-US" altLang="zh-CN" sz="2400" dirty="0"/>
              <a:t>4</a:t>
            </a:r>
            <a:r>
              <a:rPr lang="zh-CN" altLang="en-US" sz="2400" dirty="0"/>
              <a:t>张（如右图）</a:t>
            </a:r>
            <a:endParaRPr lang="en-US" altLang="zh-CN" sz="2400" dirty="0"/>
          </a:p>
          <a:p>
            <a:r>
              <a:rPr lang="en-US" altLang="zh-CN" sz="2400" dirty="0"/>
              <a:t>3.</a:t>
            </a:r>
            <a:r>
              <a:rPr lang="zh-CN" altLang="en-US" sz="2400" dirty="0"/>
              <a:t>重命名图片为“类别</a:t>
            </a:r>
            <a:r>
              <a:rPr lang="en-US" altLang="zh-CN" sz="2400" dirty="0"/>
              <a:t>_</a:t>
            </a:r>
            <a:r>
              <a:rPr lang="zh-CN" altLang="en-US" sz="2400" dirty="0"/>
              <a:t>图片编号”并把全部图片放在同一个文件夹中</a:t>
            </a:r>
            <a:endParaRPr lang="en-US" altLang="zh-CN" sz="2400" dirty="0"/>
          </a:p>
          <a:p>
            <a:r>
              <a:rPr lang="en-US" altLang="zh-CN" sz="2400" dirty="0"/>
              <a:t>4.</a:t>
            </a:r>
            <a:r>
              <a:rPr lang="zh-CN" altLang="en-US" sz="2400" dirty="0"/>
              <a:t>压缩文件夹，并上传到服务器，进行后续的训练操作</a:t>
            </a:r>
          </a:p>
        </p:txBody>
      </p:sp>
      <p:pic>
        <p:nvPicPr>
          <p:cNvPr id="4" name="图片 3">
            <a:extLst>
              <a:ext uri="{FF2B5EF4-FFF2-40B4-BE49-F238E27FC236}">
                <a16:creationId xmlns:a16="http://schemas.microsoft.com/office/drawing/2014/main" id="{6D86122F-DBC8-43FC-A926-C239EDEBC715}"/>
              </a:ext>
            </a:extLst>
          </p:cNvPr>
          <p:cNvPicPr>
            <a:picLocks noChangeAspect="1"/>
          </p:cNvPicPr>
          <p:nvPr/>
        </p:nvPicPr>
        <p:blipFill>
          <a:blip r:embed="rId2"/>
          <a:stretch>
            <a:fillRect/>
          </a:stretch>
        </p:blipFill>
        <p:spPr>
          <a:xfrm>
            <a:off x="5732015" y="91151"/>
            <a:ext cx="6264183" cy="6675698"/>
          </a:xfrm>
          <a:prstGeom prst="rect">
            <a:avLst/>
          </a:prstGeom>
        </p:spPr>
      </p:pic>
    </p:spTree>
    <p:extLst>
      <p:ext uri="{BB962C8B-B14F-4D97-AF65-F5344CB8AC3E}">
        <p14:creationId xmlns:p14="http://schemas.microsoft.com/office/powerpoint/2010/main" val="3963144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B0CB5-AE13-4FFA-8C80-6FF3916FA3AF}"/>
              </a:ext>
            </a:extLst>
          </p:cNvPr>
          <p:cNvSpPr>
            <a:spLocks noGrp="1"/>
          </p:cNvSpPr>
          <p:nvPr>
            <p:ph type="title"/>
          </p:nvPr>
        </p:nvSpPr>
        <p:spPr>
          <a:xfrm>
            <a:off x="552548" y="0"/>
            <a:ext cx="10571998" cy="970450"/>
          </a:xfrm>
        </p:spPr>
        <p:txBody>
          <a:bodyPr/>
          <a:lstStyle/>
          <a:p>
            <a:r>
              <a:rPr lang="zh-CN" altLang="en-US" dirty="0"/>
              <a:t>数据预处理</a:t>
            </a:r>
          </a:p>
        </p:txBody>
      </p:sp>
      <p:sp>
        <p:nvSpPr>
          <p:cNvPr id="3" name="文本框 2">
            <a:extLst>
              <a:ext uri="{FF2B5EF4-FFF2-40B4-BE49-F238E27FC236}">
                <a16:creationId xmlns:a16="http://schemas.microsoft.com/office/drawing/2014/main" id="{8AACEBE4-9788-45EA-8DF5-C2EC1EFE9CB1}"/>
              </a:ext>
            </a:extLst>
          </p:cNvPr>
          <p:cNvSpPr txBox="1"/>
          <p:nvPr/>
        </p:nvSpPr>
        <p:spPr>
          <a:xfrm>
            <a:off x="312852" y="2272683"/>
            <a:ext cx="4756790" cy="3693319"/>
          </a:xfrm>
          <a:prstGeom prst="rect">
            <a:avLst/>
          </a:prstGeom>
          <a:noFill/>
        </p:spPr>
        <p:txBody>
          <a:bodyPr wrap="square" rtlCol="0">
            <a:spAutoFit/>
          </a:bodyPr>
          <a:lstStyle/>
          <a:p>
            <a:r>
              <a:rPr lang="zh-CN" altLang="en-US" dirty="0"/>
              <a:t>在模型训练之前，需要进行以下预处理操作：</a:t>
            </a:r>
            <a:endParaRPr lang="en-US" altLang="zh-CN" dirty="0"/>
          </a:p>
          <a:p>
            <a:endParaRPr lang="en-US" altLang="zh-CN" dirty="0"/>
          </a:p>
          <a:p>
            <a:r>
              <a:rPr lang="en-US" altLang="zh-CN" dirty="0"/>
              <a:t>1.</a:t>
            </a:r>
            <a:r>
              <a:rPr lang="zh-CN" altLang="en-US" dirty="0"/>
              <a:t>解压刚才上传的文件</a:t>
            </a:r>
            <a:endParaRPr lang="en-US" altLang="zh-CN" dirty="0"/>
          </a:p>
          <a:p>
            <a:endParaRPr lang="en-US" altLang="zh-CN" dirty="0"/>
          </a:p>
          <a:p>
            <a:r>
              <a:rPr lang="en-US" altLang="zh-CN" dirty="0"/>
              <a:t>2.</a:t>
            </a:r>
            <a:r>
              <a:rPr lang="zh-CN" altLang="en-US" dirty="0"/>
              <a:t>对每个图片，用</a:t>
            </a:r>
            <a:r>
              <a:rPr lang="en-US" altLang="zh-CN" dirty="0" err="1"/>
              <a:t>opencv</a:t>
            </a:r>
            <a:r>
              <a:rPr lang="zh-CN" altLang="en-US" dirty="0"/>
              <a:t>读取，变成</a:t>
            </a:r>
            <a:r>
              <a:rPr lang="en-US" altLang="zh-CN" dirty="0"/>
              <a:t>32*32*3</a:t>
            </a:r>
            <a:r>
              <a:rPr lang="zh-CN" altLang="en-US" dirty="0"/>
              <a:t>的矩阵，并从文件名获得</a:t>
            </a:r>
            <a:r>
              <a:rPr lang="en-US" altLang="zh-CN" dirty="0"/>
              <a:t>label</a:t>
            </a:r>
          </a:p>
          <a:p>
            <a:endParaRPr lang="en-US" altLang="zh-CN" dirty="0"/>
          </a:p>
          <a:p>
            <a:r>
              <a:rPr lang="en-US" altLang="zh-CN" dirty="0"/>
              <a:t>3.</a:t>
            </a:r>
            <a:r>
              <a:rPr lang="zh-CN" altLang="en-US" dirty="0"/>
              <a:t>用</a:t>
            </a:r>
            <a:r>
              <a:rPr lang="en-US" altLang="zh-CN" dirty="0" err="1"/>
              <a:t>sklearn</a:t>
            </a:r>
            <a:r>
              <a:rPr lang="zh-CN" altLang="en-US" dirty="0"/>
              <a:t>工具分出训练集和测试集（</a:t>
            </a:r>
            <a:r>
              <a:rPr lang="en-US" altLang="zh-CN" dirty="0"/>
              <a:t>8:2</a:t>
            </a:r>
            <a:r>
              <a:rPr lang="zh-CN" altLang="en-US" dirty="0"/>
              <a:t>）</a:t>
            </a:r>
            <a:endParaRPr lang="en-US" altLang="zh-CN" dirty="0"/>
          </a:p>
          <a:p>
            <a:endParaRPr lang="en-US" altLang="zh-CN" dirty="0"/>
          </a:p>
          <a:p>
            <a:r>
              <a:rPr lang="en-US" altLang="zh-CN" dirty="0"/>
              <a:t>4.</a:t>
            </a:r>
            <a:r>
              <a:rPr lang="zh-CN" altLang="en-US" dirty="0"/>
              <a:t>把</a:t>
            </a:r>
            <a:r>
              <a:rPr lang="en-US" altLang="zh-CN" dirty="0"/>
              <a:t>label</a:t>
            </a:r>
            <a:r>
              <a:rPr lang="zh-CN" altLang="en-US" dirty="0"/>
              <a:t>转换成</a:t>
            </a:r>
            <a:r>
              <a:rPr lang="en-US" altLang="zh-CN" dirty="0" err="1"/>
              <a:t>onehot</a:t>
            </a:r>
            <a:r>
              <a:rPr lang="zh-CN" altLang="en-US" dirty="0"/>
              <a:t>编码</a:t>
            </a:r>
            <a:endParaRPr lang="en-US" altLang="zh-CN" dirty="0"/>
          </a:p>
          <a:p>
            <a:endParaRPr lang="en-US" altLang="zh-CN" dirty="0"/>
          </a:p>
          <a:p>
            <a:r>
              <a:rPr lang="en-US" altLang="zh-CN" dirty="0"/>
              <a:t>5.</a:t>
            </a:r>
            <a:r>
              <a:rPr lang="zh-CN" altLang="en-US" dirty="0"/>
              <a:t>随机打乱顺序</a:t>
            </a:r>
            <a:endParaRPr lang="en-US" altLang="zh-CN" dirty="0"/>
          </a:p>
          <a:p>
            <a:endParaRPr lang="zh-CN" altLang="en-US" dirty="0"/>
          </a:p>
        </p:txBody>
      </p:sp>
      <p:pic>
        <p:nvPicPr>
          <p:cNvPr id="4" name="图片 3">
            <a:extLst>
              <a:ext uri="{FF2B5EF4-FFF2-40B4-BE49-F238E27FC236}">
                <a16:creationId xmlns:a16="http://schemas.microsoft.com/office/drawing/2014/main" id="{997371B2-2C3E-4930-99B1-BCA92125B5CF}"/>
              </a:ext>
            </a:extLst>
          </p:cNvPr>
          <p:cNvPicPr>
            <a:picLocks noChangeAspect="1"/>
          </p:cNvPicPr>
          <p:nvPr/>
        </p:nvPicPr>
        <p:blipFill rotWithShape="1">
          <a:blip r:embed="rId2"/>
          <a:srcRect l="7699"/>
          <a:stretch/>
        </p:blipFill>
        <p:spPr>
          <a:xfrm>
            <a:off x="5069642" y="1295075"/>
            <a:ext cx="7122358" cy="1983541"/>
          </a:xfrm>
          <a:prstGeom prst="rect">
            <a:avLst/>
          </a:prstGeom>
        </p:spPr>
      </p:pic>
      <p:pic>
        <p:nvPicPr>
          <p:cNvPr id="5" name="图片 4">
            <a:extLst>
              <a:ext uri="{FF2B5EF4-FFF2-40B4-BE49-F238E27FC236}">
                <a16:creationId xmlns:a16="http://schemas.microsoft.com/office/drawing/2014/main" id="{A641DDB0-3143-40DA-AC51-DBD7D1A3FA79}"/>
              </a:ext>
            </a:extLst>
          </p:cNvPr>
          <p:cNvPicPr>
            <a:picLocks noChangeAspect="1"/>
          </p:cNvPicPr>
          <p:nvPr/>
        </p:nvPicPr>
        <p:blipFill>
          <a:blip r:embed="rId3"/>
          <a:stretch>
            <a:fillRect/>
          </a:stretch>
        </p:blipFill>
        <p:spPr>
          <a:xfrm>
            <a:off x="5069642" y="4012088"/>
            <a:ext cx="7122358" cy="2464791"/>
          </a:xfrm>
          <a:prstGeom prst="rect">
            <a:avLst/>
          </a:prstGeom>
        </p:spPr>
      </p:pic>
    </p:spTree>
    <p:extLst>
      <p:ext uri="{BB962C8B-B14F-4D97-AF65-F5344CB8AC3E}">
        <p14:creationId xmlns:p14="http://schemas.microsoft.com/office/powerpoint/2010/main" val="2238548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引用">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TM03457503[[fn=引用]]</Template>
  <TotalTime>300</TotalTime>
  <Words>1398</Words>
  <Application>Microsoft Office PowerPoint</Application>
  <PresentationFormat>宽屏</PresentationFormat>
  <Paragraphs>197</Paragraphs>
  <Slides>28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等线</vt:lpstr>
      <vt:lpstr>宋体</vt:lpstr>
      <vt:lpstr>Century Gothic</vt:lpstr>
      <vt:lpstr>Wingdings 2</vt:lpstr>
      <vt:lpstr>引用</vt:lpstr>
      <vt:lpstr>基于ResNeXt网络结构的表情包分类器</vt:lpstr>
      <vt:lpstr>目录</vt:lpstr>
      <vt:lpstr>问题背景与描述</vt:lpstr>
      <vt:lpstr>数据介绍 </vt:lpstr>
      <vt:lpstr>数据介绍</vt:lpstr>
      <vt:lpstr>数据介绍</vt:lpstr>
      <vt:lpstr>数据预处理</vt:lpstr>
      <vt:lpstr>数据预处理</vt:lpstr>
      <vt:lpstr>数据预处理</vt:lpstr>
      <vt:lpstr>ResNeXt网络介绍</vt:lpstr>
      <vt:lpstr>ResNeXt网络介绍</vt:lpstr>
      <vt:lpstr>训练过程</vt:lpstr>
      <vt:lpstr>训练过程</vt:lpstr>
      <vt:lpstr>训练过程</vt:lpstr>
      <vt:lpstr>训练过程</vt:lpstr>
      <vt:lpstr>训练过程</vt:lpstr>
      <vt:lpstr>训练过程</vt:lpstr>
      <vt:lpstr>模型预测</vt:lpstr>
      <vt:lpstr>模型预测</vt:lpstr>
      <vt:lpstr>模型预测——出错的情况</vt:lpstr>
      <vt:lpstr>结果介绍</vt:lpstr>
      <vt:lpstr>结果介绍</vt:lpstr>
      <vt:lpstr>结果介绍</vt:lpstr>
      <vt:lpstr>结果介绍</vt:lpstr>
      <vt:lpstr>结果介绍</vt:lpstr>
      <vt:lpstr>结果介绍</vt:lpstr>
      <vt:lpstr>总结</vt:lpstr>
      <vt:lpstr>谢谢聆听！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基于ResNeXt网络结构的表情包分类器</dc:title>
  <dc:creator>Ng Tony</dc:creator>
  <cp:lastModifiedBy>Ng Tony</cp:lastModifiedBy>
  <cp:revision>23</cp:revision>
  <dcterms:created xsi:type="dcterms:W3CDTF">2019-06-19T13:03:04Z</dcterms:created>
  <dcterms:modified xsi:type="dcterms:W3CDTF">2019-06-25T15:36:33Z</dcterms:modified>
</cp:coreProperties>
</file>